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2" r:id="rId5"/>
    <p:sldMasterId id="2147484331" r:id="rId6"/>
    <p:sldMasterId id="2147484363" r:id="rId7"/>
    <p:sldMasterId id="2147484427" r:id="rId8"/>
    <p:sldMasterId id="2147484452" r:id="rId9"/>
    <p:sldMasterId id="2147484499" r:id="rId10"/>
  </p:sldMasterIdLst>
  <p:notesMasterIdLst>
    <p:notesMasterId r:id="rId25"/>
  </p:notesMasterIdLst>
  <p:handoutMasterIdLst>
    <p:handoutMasterId r:id="rId26"/>
  </p:handoutMasterIdLst>
  <p:sldIdLst>
    <p:sldId id="1387" r:id="rId11"/>
    <p:sldId id="1493" r:id="rId12"/>
    <p:sldId id="1469" r:id="rId13"/>
    <p:sldId id="1450" r:id="rId14"/>
    <p:sldId id="1475" r:id="rId15"/>
    <p:sldId id="1476" r:id="rId16"/>
    <p:sldId id="1401" r:id="rId17"/>
    <p:sldId id="1513" r:id="rId18"/>
    <p:sldId id="1512" r:id="rId19"/>
    <p:sldId id="1515" r:id="rId20"/>
    <p:sldId id="1516" r:id="rId21"/>
    <p:sldId id="1517" r:id="rId22"/>
    <p:sldId id="1518" r:id="rId23"/>
    <p:sldId id="1432"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80A"/>
    <a:srgbClr val="0072C6"/>
    <a:srgbClr val="111111"/>
    <a:srgbClr val="000000"/>
    <a:srgbClr val="FFFFFF"/>
    <a:srgbClr val="525252"/>
    <a:srgbClr val="EAEAEA"/>
    <a:srgbClr val="E81123"/>
    <a:srgbClr val="0078D7"/>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62" autoAdjust="0"/>
    <p:restoredTop sz="95292" autoAdjust="0"/>
  </p:normalViewPr>
  <p:slideViewPr>
    <p:cSldViewPr snapToGrid="0">
      <p:cViewPr varScale="1">
        <p:scale>
          <a:sx n="100" d="100"/>
          <a:sy n="100" d="100"/>
        </p:scale>
        <p:origin x="41" y="185"/>
      </p:cViewPr>
      <p:guideLst/>
    </p:cSldViewPr>
  </p:slideViewPr>
  <p:outlineViewPr>
    <p:cViewPr>
      <p:scale>
        <a:sx n="33" d="100"/>
        <a:sy n="33" d="100"/>
      </p:scale>
      <p:origin x="0" y="-5972"/>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varScale="1">
        <p:scale>
          <a:sx n="51" d="100"/>
          <a:sy n="51" d="100"/>
        </p:scale>
        <p:origin x="20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10/31/2016 8:33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10/31/2016 8:33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139eef4h.aspx"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msdn.microsoft.com/en-us/library/2k3te2cs.aspx"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msdn.microsoft.com/en-us/library/hh967655.aspx" TargetMode="External"/><Relationship Id="rId13" Type="http://schemas.openxmlformats.org/officeDocument/2006/relationships/hyperlink" Target="http://msdn.microsoft.com/en-us/library/dd286572.aspx" TargetMode="External"/><Relationship Id="rId3" Type="http://schemas.openxmlformats.org/officeDocument/2006/relationships/hyperlink" Target="http://www.git-scm.com/" TargetMode="External"/><Relationship Id="rId7" Type="http://schemas.openxmlformats.org/officeDocument/2006/relationships/hyperlink" Target="http://msdn.microsoft.com/en-us/library/hh850445.aspx" TargetMode="External"/><Relationship Id="rId12" Type="http://schemas.openxmlformats.org/officeDocument/2006/relationships/hyperlink" Target="http://msdn.microsoft.com/en-us/library/dn237244.aspx"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www.codeplex.com/" TargetMode="External"/><Relationship Id="rId11" Type="http://schemas.openxmlformats.org/officeDocument/2006/relationships/hyperlink" Target="http://msdn.microsoft.com/en-us/library/dd286559.aspx" TargetMode="External"/><Relationship Id="rId5" Type="http://schemas.openxmlformats.org/officeDocument/2006/relationships/hyperlink" Target="http://tfs.visualstudio.com/" TargetMode="External"/><Relationship Id="rId15" Type="http://schemas.openxmlformats.org/officeDocument/2006/relationships/hyperlink" Target="http://go.microsoft.com/fwlink/?LinkId=392931" TargetMode="External"/><Relationship Id="rId10" Type="http://schemas.openxmlformats.org/officeDocument/2006/relationships/hyperlink" Target="http://msdn.microsoft.com/en-us/library/jj190809.aspx" TargetMode="External"/><Relationship Id="rId4" Type="http://schemas.openxmlformats.org/officeDocument/2006/relationships/hyperlink" Target="http://msdn.microsoft.com/en-us/library/hh561426.aspx" TargetMode="External"/><Relationship Id="rId9" Type="http://schemas.openxmlformats.org/officeDocument/2006/relationships/hyperlink" Target="http://msdn.microsoft.com/en-us/library/hh850436.aspx" TargetMode="External"/><Relationship Id="rId14" Type="http://schemas.openxmlformats.org/officeDocument/2006/relationships/hyperlink" Target="http://msdn.microsoft.com/en-us/library/ms252587.aspx#gi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10/31/2016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9481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club –</a:t>
            </a:r>
            <a:r>
              <a:rPr lang="en-US" baseline="0" dirty="0"/>
              <a:t> </a:t>
            </a:r>
            <a:r>
              <a:rPr lang="en-US" baseline="0" dirty="0" err="1"/>
              <a:t>intellitrace</a:t>
            </a:r>
            <a:r>
              <a:rPr lang="en-US" baseline="0" dirty="0"/>
              <a:t> – works on anything </a:t>
            </a:r>
            <a:r>
              <a:rPr lang="en-US" baseline="0" dirty="0" err="1"/>
              <a:t>.net</a:t>
            </a:r>
            <a:endParaRPr lang="en-US" baseline="0" dirty="0"/>
          </a:p>
          <a:p>
            <a:r>
              <a:rPr lang="en-US" baseline="0" dirty="0"/>
              <a:t>Taxation – </a:t>
            </a:r>
            <a:r>
              <a:rPr lang="en-US" baseline="0" dirty="0" err="1"/>
              <a:t>intellitest</a:t>
            </a:r>
            <a:r>
              <a:rPr lang="en-US" baseline="0" dirty="0"/>
              <a:t> and code maps</a:t>
            </a:r>
            <a:endParaRPr lang="en-US" dirty="0"/>
          </a:p>
          <a:p>
            <a:endParaRPr lang="en-US" dirty="0"/>
          </a:p>
          <a:p>
            <a:r>
              <a:rPr lang="en-US" dirty="0"/>
              <a:t>Sonar </a:t>
            </a:r>
            <a:r>
              <a:rPr lang="en-US" dirty="0" err="1"/>
              <a:t>qube</a:t>
            </a:r>
            <a:r>
              <a:rPr lang="en-US" baseline="0" dirty="0"/>
              <a:t> – </a:t>
            </a:r>
            <a:r>
              <a:rPr lang="en-US" baseline="0" dirty="0" err="1"/>
              <a:t>vstsdemo</a:t>
            </a:r>
            <a:r>
              <a:rPr lang="en-US" baseline="0" dirty="0"/>
              <a:t> – my shuttle 2 – </a:t>
            </a:r>
            <a:r>
              <a:rPr lang="en-US" baseline="0" dirty="0" err="1"/>
              <a:t>myshuttle</a:t>
            </a:r>
            <a:r>
              <a:rPr lang="en-US" baseline="0" dirty="0"/>
              <a:t> ci</a:t>
            </a:r>
          </a:p>
          <a:p>
            <a:r>
              <a:rPr lang="en-US" dirty="0"/>
              <a:t>https://sonarqube.com/, click rules</a:t>
            </a:r>
          </a:p>
          <a:p>
            <a:endParaRPr lang="en-US" dirty="0"/>
          </a:p>
          <a:p>
            <a:r>
              <a:rPr lang="en-US" dirty="0"/>
              <a:t>Package</a:t>
            </a:r>
            <a:r>
              <a:rPr lang="en-US" baseline="0" dirty="0"/>
              <a:t> manager – parts unlimited – build – surreal engine – show feeds</a:t>
            </a:r>
          </a:p>
          <a:p>
            <a:r>
              <a:rPr lang="en-US" baseline="0" dirty="0"/>
              <a:t>Continuous integration – click on </a:t>
            </a:r>
            <a:r>
              <a:rPr lang="en-US" baseline="0" dirty="0" err="1"/>
              <a:t>triggersin</a:t>
            </a:r>
            <a:r>
              <a:rPr lang="en-US" baseline="0" dirty="0"/>
              <a:t> a build</a:t>
            </a:r>
          </a:p>
          <a:p>
            <a:endParaRPr lang="en-US" baseline="0" dirty="0"/>
          </a:p>
          <a:p>
            <a:r>
              <a:rPr lang="en-US" baseline="0" dirty="0"/>
              <a:t>Continuous deployment – parts unlimited</a:t>
            </a:r>
          </a:p>
          <a:p>
            <a:r>
              <a:rPr lang="en-US" baseline="0" dirty="0"/>
              <a:t>http://partsunlimited.azurewebsites.net/</a:t>
            </a:r>
          </a:p>
          <a:p>
            <a:r>
              <a:rPr lang="en-US" baseline="0" dirty="0"/>
              <a:t>Show deployment slots</a:t>
            </a:r>
          </a:p>
          <a:p>
            <a:r>
              <a:rPr lang="en-US" baseline="0" dirty="0" err="1"/>
              <a:t>Azurejut</a:t>
            </a:r>
            <a:r>
              <a:rPr lang="en-US" baseline="0" dirty="0"/>
              <a:t> – </a:t>
            </a:r>
            <a:r>
              <a:rPr lang="en-US" baseline="0" dirty="0" err="1"/>
              <a:t>dupont</a:t>
            </a:r>
            <a:r>
              <a:rPr lang="en-US" baseline="0" dirty="0"/>
              <a:t> welcome - </a:t>
            </a:r>
          </a:p>
          <a:p>
            <a:endParaRPr lang="en-US" baseline="0" dirty="0"/>
          </a:p>
          <a:p>
            <a:r>
              <a:rPr lang="en-US" baseline="0" dirty="0"/>
              <a:t>Release – show Aramark </a:t>
            </a:r>
            <a:r>
              <a:rPr lang="en-US" baseline="0" dirty="0" err="1"/>
              <a:t>azurejt</a:t>
            </a:r>
            <a:endParaRPr lang="en-US" baseline="0" dirty="0"/>
          </a:p>
          <a:p>
            <a:endParaRPr lang="en-US" baseline="0" dirty="0"/>
          </a:p>
          <a:p>
            <a:r>
              <a:rPr lang="en-US" baseline="0" dirty="0"/>
              <a:t>IAC – show </a:t>
            </a:r>
            <a:r>
              <a:rPr lang="en-US" baseline="0" dirty="0" err="1"/>
              <a:t>github</a:t>
            </a:r>
            <a:r>
              <a:rPr lang="en-US" baseline="0" dirty="0"/>
              <a:t> repo</a:t>
            </a:r>
          </a:p>
          <a:p>
            <a:r>
              <a:rPr lang="en-US" baseline="0" dirty="0"/>
              <a:t>Show create a new resource</a:t>
            </a:r>
          </a:p>
          <a:p>
            <a:r>
              <a:rPr lang="en-US" baseline="0" dirty="0"/>
              <a:t>https://github.com/Azure/azure-quickstart-templates</a:t>
            </a:r>
          </a:p>
          <a:p>
            <a:endParaRPr lang="en-US" baseline="0" dirty="0"/>
          </a:p>
          <a:p>
            <a:r>
              <a:rPr lang="en-US" baseline="0" dirty="0"/>
              <a:t>Dev test labs – </a:t>
            </a:r>
            <a:r>
              <a:rPr lang="en-US" baseline="0" dirty="0" err="1"/>
              <a:t>en</a:t>
            </a:r>
            <a:r>
              <a:rPr lang="en-US" baseline="0" dirty="0"/>
              <a:t> portal</a:t>
            </a:r>
          </a:p>
          <a:p>
            <a:endParaRPr lang="en-US" baseline="0" dirty="0"/>
          </a:p>
          <a:p>
            <a:r>
              <a:rPr lang="en-US" baseline="0" dirty="0"/>
              <a:t>Monitor and </a:t>
            </a:r>
            <a:r>
              <a:rPr lang="en-US" baseline="0" dirty="0" err="1"/>
              <a:t>analytiz</a:t>
            </a:r>
            <a:r>
              <a:rPr lang="en-US" baseline="0" dirty="0"/>
              <a:t> – so java portal or </a:t>
            </a:r>
            <a:r>
              <a:rPr lang="en-US" baseline="0" dirty="0" err="1"/>
              <a:t>farkacam</a:t>
            </a:r>
            <a:r>
              <a:rPr lang="en-US" baseline="0" dirty="0"/>
              <a:t> on my portal</a:t>
            </a:r>
            <a:endParaRPr lang="en-US" dirty="0"/>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10/31/2016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497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Visual Studio editor provides many features that make it easier for you to write and manage your code. You can expand and collapse different blocks of code by using outlining. You can learn more about the code you are using by using IntelliSense, the </a:t>
            </a:r>
            <a:r>
              <a:rPr lang="en-US" sz="900" b="1" i="0" kern="1200" dirty="0">
                <a:solidFill>
                  <a:schemeClr val="tx1"/>
                </a:solidFill>
                <a:effectLst/>
                <a:latin typeface="Segoe UI Light" pitchFamily="34" charset="0"/>
                <a:ea typeface="+mn-ea"/>
                <a:cs typeface="+mn-cs"/>
              </a:rPr>
              <a:t>Object Browser</a:t>
            </a:r>
            <a:r>
              <a:rPr lang="en-US" sz="900" b="0" i="0" kern="1200" dirty="0">
                <a:solidFill>
                  <a:schemeClr val="tx1"/>
                </a:solidFill>
                <a:effectLst/>
                <a:latin typeface="Segoe UI Light" pitchFamily="34" charset="0"/>
                <a:ea typeface="+mn-ea"/>
                <a:cs typeface="+mn-cs"/>
              </a:rPr>
              <a:t>, and the Call Hierarchy. You can navigate inside your code by using features such as </a:t>
            </a:r>
            <a:r>
              <a:rPr lang="en-US" sz="900" b="1" i="0" kern="1200" dirty="0">
                <a:solidFill>
                  <a:schemeClr val="tx1"/>
                </a:solidFill>
                <a:effectLst/>
                <a:latin typeface="Segoe UI Light" pitchFamily="34" charset="0"/>
                <a:ea typeface="+mn-ea"/>
                <a:cs typeface="+mn-cs"/>
              </a:rPr>
              <a:t>Navigate To</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Go To Definition</a:t>
            </a:r>
            <a:r>
              <a:rPr lang="en-US" sz="900" b="0" i="0" kern="1200" dirty="0">
                <a:solidFill>
                  <a:schemeClr val="tx1"/>
                </a:solidFill>
                <a:effectLst/>
                <a:latin typeface="Segoe UI Light" pitchFamily="34" charset="0"/>
                <a:ea typeface="+mn-ea"/>
                <a:cs typeface="+mn-cs"/>
              </a:rPr>
              <a:t>, and </a:t>
            </a:r>
            <a:r>
              <a:rPr lang="en-US" sz="900" b="1" i="0" kern="1200" dirty="0">
                <a:solidFill>
                  <a:schemeClr val="tx1"/>
                </a:solidFill>
                <a:effectLst/>
                <a:latin typeface="Segoe UI Light" pitchFamily="34" charset="0"/>
                <a:ea typeface="+mn-ea"/>
                <a:cs typeface="+mn-cs"/>
              </a:rPr>
              <a:t>Find All References</a:t>
            </a:r>
            <a:r>
              <a:rPr lang="en-US" sz="900" b="0" i="0" kern="1200" dirty="0">
                <a:solidFill>
                  <a:schemeClr val="tx1"/>
                </a:solidFill>
                <a:effectLst/>
                <a:latin typeface="Segoe UI Light" pitchFamily="34" charset="0"/>
                <a:ea typeface="+mn-ea"/>
                <a:cs typeface="+mn-cs"/>
              </a:rPr>
              <a:t>. You can insert blocks of code with code snippets, and you can generate code by using features such </a:t>
            </a:r>
            <a:r>
              <a:rPr lang="en-US" sz="900" b="0" i="0" kern="1200" dirty="0" err="1">
                <a:solidFill>
                  <a:schemeClr val="tx1"/>
                </a:solidFill>
                <a:effectLst/>
                <a:latin typeface="Segoe UI Light" pitchFamily="34" charset="0"/>
                <a:ea typeface="+mn-ea"/>
                <a:cs typeface="+mn-cs"/>
              </a:rPr>
              <a:t>as</a:t>
            </a:r>
            <a:r>
              <a:rPr lang="en-US" sz="900" b="1" i="0" kern="1200" dirty="0" err="1">
                <a:solidFill>
                  <a:schemeClr val="tx1"/>
                </a:solidFill>
                <a:effectLst/>
                <a:latin typeface="Segoe UI Light" pitchFamily="34" charset="0"/>
                <a:ea typeface="+mn-ea"/>
                <a:cs typeface="+mn-cs"/>
              </a:rPr>
              <a:t>Generate</a:t>
            </a:r>
            <a:r>
              <a:rPr lang="en-US" sz="900" b="1" i="0" kern="1200" dirty="0">
                <a:solidFill>
                  <a:schemeClr val="tx1"/>
                </a:solidFill>
                <a:effectLst/>
                <a:latin typeface="Segoe UI Light" pitchFamily="34" charset="0"/>
                <a:ea typeface="+mn-ea"/>
                <a:cs typeface="+mn-cs"/>
              </a:rPr>
              <a:t> From Usage</a:t>
            </a:r>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You can view your code in a number of different ways. To see a class view of your solution, you can open the </a:t>
            </a:r>
            <a:r>
              <a:rPr lang="en-US" sz="900" b="1" i="0" kern="1200" dirty="0">
                <a:solidFill>
                  <a:schemeClr val="tx1"/>
                </a:solidFill>
                <a:effectLst/>
                <a:latin typeface="Segoe UI Light" pitchFamily="34" charset="0"/>
                <a:ea typeface="+mn-ea"/>
                <a:cs typeface="+mn-cs"/>
              </a:rPr>
              <a:t>Class View</a:t>
            </a:r>
            <a:r>
              <a:rPr lang="en-US" sz="900" b="0" i="0" kern="1200" dirty="0">
                <a:solidFill>
                  <a:schemeClr val="tx1"/>
                </a:solidFill>
                <a:effectLst/>
                <a:latin typeface="Segoe UI Light" pitchFamily="34" charset="0"/>
                <a:ea typeface="+mn-ea"/>
                <a:cs typeface="+mn-cs"/>
              </a:rPr>
              <a:t> window or expand the nodes in the </a:t>
            </a:r>
            <a:r>
              <a:rPr lang="en-US" sz="900" b="1" i="0" kern="1200" dirty="0">
                <a:solidFill>
                  <a:schemeClr val="tx1"/>
                </a:solidFill>
                <a:effectLst/>
                <a:latin typeface="Segoe UI Light" pitchFamily="34" charset="0"/>
                <a:ea typeface="+mn-ea"/>
                <a:cs typeface="+mn-cs"/>
              </a:rPr>
              <a:t>Solution </a:t>
            </a:r>
            <a:r>
              <a:rPr lang="en-US" sz="900" b="1" i="0" kern="1200" dirty="0" err="1">
                <a:solidFill>
                  <a:schemeClr val="tx1"/>
                </a:solidFill>
                <a:effectLst/>
                <a:latin typeface="Segoe UI Light" pitchFamily="34" charset="0"/>
                <a:ea typeface="+mn-ea"/>
                <a:cs typeface="+mn-cs"/>
              </a:rPr>
              <a:t>Explorer</a:t>
            </a:r>
            <a:r>
              <a:rPr lang="en-US" sz="900" b="0" i="0" kern="1200" dirty="0" err="1">
                <a:solidFill>
                  <a:schemeClr val="tx1"/>
                </a:solidFill>
                <a:effectLst/>
                <a:latin typeface="Segoe UI Light" pitchFamily="34" charset="0"/>
                <a:ea typeface="+mn-ea"/>
                <a:cs typeface="+mn-cs"/>
              </a:rPr>
              <a:t>under</a:t>
            </a:r>
            <a:r>
              <a:rPr lang="en-US" sz="900" b="0" i="0" kern="1200" dirty="0">
                <a:solidFill>
                  <a:schemeClr val="tx1"/>
                </a:solidFill>
                <a:effectLst/>
                <a:latin typeface="Segoe UI Light" pitchFamily="34" charset="0"/>
                <a:ea typeface="+mn-ea"/>
                <a:cs typeface="+mn-cs"/>
              </a:rPr>
              <a:t> your class files.</a:t>
            </a:r>
          </a:p>
          <a:p>
            <a:r>
              <a:rPr lang="en-US" sz="900" b="0" i="0" kern="1200" dirty="0">
                <a:solidFill>
                  <a:schemeClr val="tx1"/>
                </a:solidFill>
                <a:effectLst/>
                <a:latin typeface="Segoe UI Light" pitchFamily="34" charset="0"/>
                <a:ea typeface="+mn-ea"/>
                <a:cs typeface="+mn-cs"/>
              </a:rPr>
              <a:t>You can search and replace text for single or multiple files. For more information, see </a:t>
            </a:r>
            <a:r>
              <a:rPr lang="en-US" sz="900" b="0" i="0" u="none" strike="noStrike" kern="1200" dirty="0">
                <a:solidFill>
                  <a:schemeClr val="tx1"/>
                </a:solidFill>
                <a:effectLst/>
                <a:latin typeface="Segoe UI Light" pitchFamily="34" charset="0"/>
                <a:ea typeface="+mn-ea"/>
                <a:cs typeface="+mn-cs"/>
                <a:hlinkClick r:id="rId3"/>
              </a:rPr>
              <a:t>Finding and Replacing Text</a:t>
            </a:r>
            <a:r>
              <a:rPr lang="en-US" sz="900" b="0" i="0" kern="1200" dirty="0">
                <a:solidFill>
                  <a:schemeClr val="tx1"/>
                </a:solidFill>
                <a:effectLst/>
                <a:latin typeface="Segoe UI Light" pitchFamily="34" charset="0"/>
                <a:ea typeface="+mn-ea"/>
                <a:cs typeface="+mn-cs"/>
              </a:rPr>
              <a:t>. If you use regular expressions, note that find and replace now use .NET regular expressions. For more information, see </a:t>
            </a:r>
            <a:r>
              <a:rPr lang="en-US" sz="900" b="0" i="0" u="none" strike="noStrike" kern="1200" dirty="0">
                <a:solidFill>
                  <a:schemeClr val="tx1"/>
                </a:solidFill>
                <a:effectLst/>
                <a:latin typeface="Segoe UI Light" pitchFamily="34" charset="0"/>
                <a:ea typeface="+mn-ea"/>
                <a:cs typeface="+mn-cs"/>
                <a:hlinkClick r:id="rId4"/>
              </a:rPr>
              <a:t>Using Regular Expressions in Visual Studio</a:t>
            </a:r>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The different Visual Studio languages offer different sets of features, and in some cases the features behave differently in different languages. Many of these differences are specified in the descriptions of the features, but for more information you can see the sections on specific Visual Studio languages.</a:t>
            </a: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10/31/2016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6067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A2A2A"/>
                </a:solidFill>
                <a:effectLst/>
                <a:latin typeface="Segoe UI" panose="020B0502040204020203" pitchFamily="34" charset="0"/>
              </a:rPr>
              <a:t>http://msdn.microsoft.com/en-us/library/hh850437.aspx</a:t>
            </a:r>
          </a:p>
          <a:p>
            <a:pPr algn="l"/>
            <a:endParaRPr lang="en-US" b="0" i="0" dirty="0">
              <a:solidFill>
                <a:srgbClr val="2A2A2A"/>
              </a:solidFill>
              <a:effectLst/>
              <a:latin typeface="Segoe UI" panose="020B0502040204020203" pitchFamily="34" charset="0"/>
            </a:endParaRPr>
          </a:p>
          <a:p>
            <a:pPr algn="l"/>
            <a:r>
              <a:rPr lang="en-US" b="0" i="0" dirty="0">
                <a:solidFill>
                  <a:srgbClr val="2A2A2A"/>
                </a:solidFill>
                <a:effectLst/>
                <a:latin typeface="Segoe UI" panose="020B0502040204020203" pitchFamily="34" charset="0"/>
              </a:rPr>
              <a:t>You can begin using </a:t>
            </a:r>
            <a:r>
              <a:rPr lang="en-US" b="0" i="0" u="none" strike="noStrike" dirty="0">
                <a:solidFill>
                  <a:srgbClr val="03697A"/>
                </a:solidFill>
                <a:effectLst/>
                <a:latin typeface="Segoe UI" panose="020B0502040204020203" pitchFamily="34" charset="0"/>
                <a:hlinkClick r:id="rId3"/>
              </a:rPr>
              <a:t>Git</a:t>
            </a:r>
            <a:r>
              <a:rPr lang="en-US" b="0" i="0" dirty="0">
                <a:solidFill>
                  <a:srgbClr val="2A2A2A"/>
                </a:solidFill>
                <a:effectLst/>
                <a:latin typeface="Segoe UI" panose="020B0502040204020203" pitchFamily="34" charset="0"/>
              </a:rPr>
              <a:t> decentralized version control before you write your first line of code with virtually no cost or risk. You get many benefits, including being able to revert to a known good state whenever you get in trouble. When you need to switch contexts, you can quickly create a private local branch. Later, you can either publish the branch or dispose of it.</a:t>
            </a:r>
          </a:p>
          <a:p>
            <a:pPr algn="l"/>
            <a:r>
              <a:rPr lang="en-US" b="0" i="0" dirty="0">
                <a:solidFill>
                  <a:srgbClr val="2A2A2A"/>
                </a:solidFill>
                <a:effectLst/>
                <a:latin typeface="Segoe UI" panose="020B0502040204020203" pitchFamily="34" charset="0"/>
              </a:rPr>
              <a:t>All this is done on your local </a:t>
            </a:r>
            <a:r>
              <a:rPr lang="en-US" b="0" i="0" dirty="0" err="1">
                <a:solidFill>
                  <a:srgbClr val="2A2A2A"/>
                </a:solidFill>
                <a:effectLst/>
                <a:latin typeface="Segoe UI" panose="020B0502040204020203" pitchFamily="34" charset="0"/>
              </a:rPr>
              <a:t>dev</a:t>
            </a:r>
            <a:r>
              <a:rPr lang="en-US" b="0" i="0" dirty="0">
                <a:solidFill>
                  <a:srgbClr val="2A2A2A"/>
                </a:solidFill>
                <a:effectLst/>
                <a:latin typeface="Segoe UI" panose="020B0502040204020203" pitchFamily="34" charset="0"/>
              </a:rPr>
              <a:t> machine, with no server required. When you’re ready, you can quickly share your code and begin collaborating in TFS or on a third-party Git service.</a:t>
            </a:r>
          </a:p>
          <a:p>
            <a:pPr algn="l"/>
            <a:r>
              <a:rPr lang="en-US" b="0" i="0" dirty="0">
                <a:solidFill>
                  <a:srgbClr val="2A2A2A"/>
                </a:solidFill>
                <a:effectLst/>
                <a:latin typeface="Segoe UI" panose="020B0502040204020203" pitchFamily="34" charset="0"/>
              </a:rPr>
              <a:t>You can use Visual Studio and Git to collaborate with your team using Team Foundation Server (</a:t>
            </a:r>
            <a:r>
              <a:rPr lang="en-US" b="0" i="0" u="none" strike="noStrike" dirty="0">
                <a:solidFill>
                  <a:srgbClr val="03697A"/>
                </a:solidFill>
                <a:effectLst/>
                <a:latin typeface="Segoe UI" panose="020B0502040204020203" pitchFamily="34" charset="0"/>
                <a:hlinkClick r:id="rId4"/>
              </a:rPr>
              <a:t>on-premises</a:t>
            </a:r>
            <a:r>
              <a:rPr lang="en-US" b="0" i="0" dirty="0">
                <a:solidFill>
                  <a:srgbClr val="2A2A2A"/>
                </a:solidFill>
                <a:effectLst/>
                <a:latin typeface="Segoe UI" panose="020B0502040204020203" pitchFamily="34" charset="0"/>
              </a:rPr>
              <a:t> or </a:t>
            </a:r>
            <a:r>
              <a:rPr lang="en-US" b="0" i="0" u="none" strike="noStrike" dirty="0">
                <a:solidFill>
                  <a:srgbClr val="03697A"/>
                </a:solidFill>
                <a:effectLst/>
                <a:latin typeface="Segoe UI" panose="020B0502040204020203" pitchFamily="34" charset="0"/>
                <a:hlinkClick r:id="rId5"/>
              </a:rPr>
              <a:t>in the cloud</a:t>
            </a:r>
            <a:r>
              <a:rPr lang="en-US" b="0" i="0" dirty="0">
                <a:solidFill>
                  <a:srgbClr val="2A2A2A"/>
                </a:solidFill>
                <a:effectLst/>
                <a:latin typeface="Segoe UI" panose="020B0502040204020203" pitchFamily="34" charset="0"/>
              </a:rPr>
              <a:t>), on </a:t>
            </a:r>
            <a:r>
              <a:rPr lang="en-US" b="0" i="0" u="none" strike="noStrike" dirty="0" err="1">
                <a:solidFill>
                  <a:srgbClr val="03697A"/>
                </a:solidFill>
                <a:effectLst/>
                <a:latin typeface="Segoe UI" panose="020B0502040204020203" pitchFamily="34" charset="0"/>
                <a:hlinkClick r:id="rId6"/>
              </a:rPr>
              <a:t>CodePlex</a:t>
            </a:r>
            <a:r>
              <a:rPr lang="en-US" b="0" i="0" dirty="0">
                <a:solidFill>
                  <a:srgbClr val="2A2A2A"/>
                </a:solidFill>
                <a:effectLst/>
                <a:latin typeface="Segoe UI" panose="020B0502040204020203" pitchFamily="34" charset="0"/>
              </a:rPr>
              <a:t>, or on a third-party service such as </a:t>
            </a:r>
            <a:r>
              <a:rPr lang="en-US" b="0" i="0" dirty="0" err="1">
                <a:solidFill>
                  <a:srgbClr val="2A2A2A"/>
                </a:solidFill>
                <a:effectLst/>
                <a:latin typeface="Segoe UI" panose="020B0502040204020203" pitchFamily="34" charset="0"/>
              </a:rPr>
              <a:t>GitHub</a:t>
            </a:r>
            <a:r>
              <a:rPr lang="en-US" b="0" i="0" dirty="0">
                <a:solidFill>
                  <a:srgbClr val="2A2A2A"/>
                </a:solidFill>
                <a:effectLst/>
                <a:latin typeface="Segoe UI" panose="020B0502040204020203" pitchFamily="34" charset="0"/>
              </a:rPr>
              <a:t> or </a:t>
            </a:r>
            <a:r>
              <a:rPr lang="en-US" b="0" i="0" dirty="0" err="1">
                <a:solidFill>
                  <a:srgbClr val="2A2A2A"/>
                </a:solidFill>
                <a:effectLst/>
                <a:latin typeface="Segoe UI" panose="020B0502040204020203" pitchFamily="34" charset="0"/>
              </a:rPr>
              <a:t>Bitbucket</a:t>
            </a:r>
            <a:r>
              <a:rPr lang="en-US" b="0" i="0" dirty="0">
                <a:solidFill>
                  <a:srgbClr val="2A2A2A"/>
                </a:solidFill>
                <a:effectLst/>
                <a:latin typeface="Segoe UI" panose="020B0502040204020203" pitchFamily="34" charset="0"/>
              </a:rPr>
              <a:t>.</a:t>
            </a:r>
          </a:p>
          <a:p>
            <a:pPr algn="l">
              <a:buFont typeface="Arial" panose="020B0604020202020204" pitchFamily="34" charset="0"/>
              <a:buChar char="•"/>
            </a:pPr>
            <a:r>
              <a:rPr lang="en-US" b="0" i="0" u="none" strike="noStrike" dirty="0">
                <a:solidFill>
                  <a:srgbClr val="3390B1"/>
                </a:solidFill>
                <a:effectLst/>
                <a:latin typeface="Segoe UI" panose="020B0502040204020203" pitchFamily="34" charset="0"/>
                <a:hlinkClick r:id="rId7"/>
              </a:rPr>
              <a:t>Set up Git on your </a:t>
            </a:r>
            <a:r>
              <a:rPr lang="en-US" b="0" i="0" u="none" strike="noStrike" dirty="0" err="1">
                <a:solidFill>
                  <a:srgbClr val="3390B1"/>
                </a:solidFill>
                <a:effectLst/>
                <a:latin typeface="Segoe UI" panose="020B0502040204020203" pitchFamily="34" charset="0"/>
                <a:hlinkClick r:id="rId7"/>
              </a:rPr>
              <a:t>dev</a:t>
            </a:r>
            <a:r>
              <a:rPr lang="en-US" b="0" i="0" u="none" strike="noStrike" dirty="0">
                <a:solidFill>
                  <a:srgbClr val="3390B1"/>
                </a:solidFill>
                <a:effectLst/>
                <a:latin typeface="Segoe UI" panose="020B0502040204020203" pitchFamily="34" charset="0"/>
                <a:hlinkClick r:id="rId7"/>
              </a:rPr>
              <a:t> machine (configure, create, clone, add)</a:t>
            </a:r>
            <a:endParaRPr lang="en-US" b="0" i="0" dirty="0">
              <a:solidFill>
                <a:srgbClr val="2A2A2A"/>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03697A"/>
                </a:solidFill>
                <a:effectLst/>
                <a:latin typeface="Segoe UI" panose="020B0502040204020203" pitchFamily="34" charset="0"/>
                <a:hlinkClick r:id="rId8"/>
              </a:rPr>
              <a:t>Develop your app in a Git repository (track, commit)</a:t>
            </a:r>
            <a:endParaRPr lang="en-US" b="0" i="0" dirty="0">
              <a:solidFill>
                <a:srgbClr val="2A2A2A"/>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03697A"/>
                </a:solidFill>
                <a:effectLst/>
                <a:latin typeface="Segoe UI" panose="020B0502040204020203" pitchFamily="34" charset="0"/>
                <a:hlinkClick r:id="rId9"/>
              </a:rPr>
              <a:t>Collaborate in a Git team project (pull, push)</a:t>
            </a:r>
            <a:endParaRPr lang="en-US" b="0" i="0" dirty="0">
              <a:solidFill>
                <a:srgbClr val="2A2A2A"/>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03697A"/>
                </a:solidFill>
                <a:effectLst/>
                <a:latin typeface="Segoe UI" panose="020B0502040204020203" pitchFamily="34" charset="0"/>
                <a:hlinkClick r:id="rId10"/>
              </a:rPr>
              <a:t>Use Git branches to switch contexts, suspend work, and isolate risk</a:t>
            </a:r>
            <a:endParaRPr lang="en-US" b="0" i="0" dirty="0">
              <a:solidFill>
                <a:srgbClr val="2A2A2A"/>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03697A"/>
                </a:solidFill>
                <a:effectLst/>
                <a:latin typeface="Segoe UI" panose="020B0502040204020203" pitchFamily="34" charset="0"/>
                <a:hlinkClick r:id="rId11"/>
              </a:rPr>
              <a:t>Resolve Git conflicts</a:t>
            </a:r>
            <a:endParaRPr lang="en-US" b="0" i="0" dirty="0">
              <a:solidFill>
                <a:srgbClr val="2A2A2A"/>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03697A"/>
                </a:solidFill>
                <a:effectLst/>
                <a:latin typeface="Segoe UI" panose="020B0502040204020203" pitchFamily="34" charset="0"/>
                <a:hlinkClick r:id="rId12"/>
              </a:rPr>
              <a:t>View and manage past versions in Git</a:t>
            </a:r>
            <a:endParaRPr lang="en-US" b="0" i="0" dirty="0">
              <a:solidFill>
                <a:srgbClr val="2A2A2A"/>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03697A"/>
                </a:solidFill>
                <a:effectLst/>
                <a:latin typeface="Segoe UI" panose="020B0502040204020203" pitchFamily="34" charset="0"/>
                <a:hlinkClick r:id="rId13"/>
              </a:rPr>
              <a:t>Work from the Git command prompt</a:t>
            </a:r>
            <a:endParaRPr lang="en-US" b="0" i="0" dirty="0">
              <a:solidFill>
                <a:srgbClr val="2A2A2A"/>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03697A"/>
                </a:solidFill>
                <a:effectLst/>
                <a:latin typeface="Segoe UI" panose="020B0502040204020203" pitchFamily="34" charset="0"/>
                <a:hlinkClick r:id="rId14"/>
              </a:rPr>
              <a:t>Learn about Git permissions</a:t>
            </a:r>
            <a:endParaRPr lang="en-US" b="0" i="0" dirty="0">
              <a:solidFill>
                <a:srgbClr val="2A2A2A"/>
              </a:solidFill>
              <a:effectLst/>
              <a:latin typeface="Segoe UI" panose="020B0502040204020203" pitchFamily="34" charset="0"/>
            </a:endParaRPr>
          </a:p>
          <a:p>
            <a:pPr algn="l"/>
            <a:r>
              <a:rPr lang="en-US" b="0" i="0" u="none" strike="noStrike" dirty="0">
                <a:solidFill>
                  <a:srgbClr val="03697A"/>
                </a:solidFill>
                <a:effectLst/>
                <a:latin typeface="Segoe UI" panose="020B0502040204020203" pitchFamily="34" charset="0"/>
                <a:hlinkClick r:id="rId15"/>
              </a:rPr>
              <a:t>More Git</a:t>
            </a:r>
            <a:endParaRPr lang="en-US" b="0" i="0" dirty="0">
              <a:solidFill>
                <a:srgbClr val="2A2A2A"/>
              </a:solidFill>
              <a:effectLst/>
              <a:latin typeface="Segoe UI" panose="020B0502040204020203" pitchFamily="34" charset="0"/>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10/31/2016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6532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https://msdn.microsoft.com/Library/vs/alm/Build/feature-overview</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 matter what tools you use. In whatever language you prefer. Team Foundation Build (</a:t>
            </a:r>
            <a:r>
              <a:rPr lang="en-US" sz="900" b="0" i="0" kern="1200" dirty="0" err="1">
                <a:solidFill>
                  <a:schemeClr val="tx1"/>
                </a:solidFill>
                <a:effectLst/>
                <a:latin typeface="Segoe UI Light" pitchFamily="34" charset="0"/>
                <a:ea typeface="+mn-ea"/>
                <a:cs typeface="+mn-cs"/>
              </a:rPr>
              <a:t>TFBuild</a:t>
            </a:r>
            <a:r>
              <a:rPr lang="en-US" sz="900" b="0" i="0" kern="1200" dirty="0">
                <a:solidFill>
                  <a:schemeClr val="tx1"/>
                </a:solidFill>
                <a:effectLst/>
                <a:latin typeface="Segoe UI Light" pitchFamily="34" charset="0"/>
                <a:ea typeface="+mn-ea"/>
                <a:cs typeface="+mn-cs"/>
              </a:rPr>
              <a:t>) 2015 builds your app, your way, for your platforms. Just open your web browser to tell us how you want it done.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Preview the next generation of Team Build</a:t>
            </a:r>
          </a:p>
          <a:p>
            <a:r>
              <a:rPr lang="en-US" sz="900" b="0" i="0" kern="1200" dirty="0">
                <a:solidFill>
                  <a:schemeClr val="tx1"/>
                </a:solidFill>
                <a:effectLst/>
                <a:latin typeface="Segoe UI Light" pitchFamily="34" charset="0"/>
                <a:ea typeface="+mn-ea"/>
                <a:cs typeface="+mn-cs"/>
              </a:rPr>
              <a:t>An early preview of the next generation of Team Build is included in this RC. What does this mean for your existing investments in Team Build? Moving forward from this release, the build automation features that shipped in TFS 2010, 2012, 2013 and Visual Studio Online based on the Windows Workflow engine will be referred to as XAML Builds. TFS 2015 and Visual Studio Online will continue to support the XAML Build templates and controllers. This means that when you upgrade your on-premises servers, everything will continue to work just as it does today. The two build systems run side by side and do not interfere with each other.</a:t>
            </a:r>
          </a:p>
          <a:p>
            <a:r>
              <a:rPr lang="en-US" sz="900" b="0" i="0" kern="1200" dirty="0">
                <a:solidFill>
                  <a:schemeClr val="tx1"/>
                </a:solidFill>
                <a:effectLst/>
                <a:latin typeface="Segoe UI Light" pitchFamily="34" charset="0"/>
                <a:ea typeface="+mn-ea"/>
                <a:cs typeface="+mn-cs"/>
              </a:rPr>
              <a:t>Here are some of the highlights of this new build system:</a:t>
            </a:r>
          </a:p>
          <a:p>
            <a:r>
              <a:rPr lang="en-US" sz="900" b="1" i="0" kern="1200" dirty="0">
                <a:solidFill>
                  <a:schemeClr val="tx1"/>
                </a:solidFill>
                <a:effectLst/>
                <a:latin typeface="Segoe UI Light" pitchFamily="34" charset="0"/>
                <a:ea typeface="+mn-ea"/>
                <a:cs typeface="+mn-cs"/>
              </a:rPr>
              <a:t>Easy customization</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There is no need to ramp up on a platform specific build DSL. You can simply pick from a selection of build steps and set a few properties. You will have the ability to create your own tasks or import tasks from the community. These tasks will be instantly available for your users.</a:t>
            </a:r>
          </a:p>
          <a:p>
            <a:r>
              <a:rPr lang="en-US" sz="900" b="0" i="0" kern="1200" dirty="0">
                <a:solidFill>
                  <a:schemeClr val="tx1"/>
                </a:solidFill>
                <a:effectLst/>
                <a:latin typeface="Segoe UI Light" pitchFamily="34" charset="0"/>
                <a:ea typeface="+mn-ea"/>
                <a:cs typeface="+mn-cs"/>
              </a:rPr>
              <a:t>Code review policies can be used to set a minimum number of reviewers for pull requests, or even require specific users to review changes made to specific portions of your codebase.</a:t>
            </a:r>
          </a:p>
          <a:p>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10/31/2016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790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10/31/2016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335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dirty="0"/>
              <a:t>Mobile development - </a:t>
            </a:r>
            <a:r>
              <a:rPr lang="en-US" dirty="0" err="1"/>
              <a:t>pokemon</a:t>
            </a:r>
            <a:endParaRPr lang="en-US" dirty="0"/>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a:p>
            <a:endParaRPr lang="en-US" b="1" u="sng" dirty="0"/>
          </a:p>
          <a:p>
            <a:endParaRPr lang="en-US" b="1" u="sng" dirty="0"/>
          </a:p>
          <a:p>
            <a:endParaRPr lang="en-US" b="1" u="sng" dirty="0"/>
          </a:p>
          <a:p>
            <a:r>
              <a:rPr lang="en-US" b="1" u="sng" dirty="0"/>
              <a:t>Talking Points</a:t>
            </a:r>
            <a:endParaRPr lang="en-US" b="0" u="none" dirty="0"/>
          </a:p>
          <a:p>
            <a:pPr marL="171450" indent="-171450">
              <a:buFont typeface="Arial" panose="020B0604020202020204" pitchFamily="34" charset="0"/>
              <a:buChar char="•"/>
            </a:pPr>
            <a:r>
              <a:rPr lang="en-US" b="0" u="none" dirty="0"/>
              <a:t>With the increase</a:t>
            </a:r>
            <a:r>
              <a:rPr lang="en-US" b="0" u="none" baseline="0" dirty="0"/>
              <a:t> and diversity of devices there is an opportunity for developers to reach users where they are.</a:t>
            </a:r>
          </a:p>
          <a:p>
            <a:pPr marL="171450" indent="-171450">
              <a:buFont typeface="Arial" panose="020B0604020202020204" pitchFamily="34" charset="0"/>
              <a:buChar char="•"/>
            </a:pPr>
            <a:r>
              <a:rPr lang="en-US" b="0" u="none" baseline="0" dirty="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080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10/31/2016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7269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Microsoft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Solution</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provides a comprehensive set of software, cloud services, and other essential resources that help you deliver higher-quality software faster with less risk.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This solution is focused on addressing the most pressing challenges of the modern application lifecycle:</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Increasing quality and availability of your solutions</a:t>
            </a: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10/31/2016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186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DevOps is the union of people, process, and products to enable continuous delivery of value to our end users.”\\</a:t>
            </a:r>
          </a:p>
          <a:p>
            <a:pPr marL="0" indent="0">
              <a:buFontTx/>
              <a:buNone/>
            </a:pPr>
            <a:endParaRPr lang="en-US" dirty="0"/>
          </a:p>
          <a:p>
            <a:pPr marL="0" indent="0">
              <a:buFontTx/>
              <a:buNone/>
            </a:pPr>
            <a:r>
              <a:rPr lang="en-US" dirty="0"/>
              <a:t>Focus</a:t>
            </a:r>
            <a:r>
              <a:rPr lang="en-US" baseline="0" dirty="0"/>
              <a:t> today, from me, is process and products.  Will focus on the how.  The people is you.  Be the change you want to see.  </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10/31/2016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423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10/31/2016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87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10/31/2016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1740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10/31/2016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298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Change / 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Load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Avaialability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Capactiy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De Provision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Self Service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Auotmated</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Recovery (roll back / roll forward)</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 / Technical Debt</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10/31/2016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14414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w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4479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5059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4520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94012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7020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7892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39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695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6619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324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336195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2656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04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21871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960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742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16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790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599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75256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11887200" cy="1817451"/>
          </a:xfrm>
        </p:spPr>
        <p:txBody>
          <a:bodyPr>
            <a:spAutoFit/>
          </a:bodyPr>
          <a:lstStyle>
            <a:lvl1pPr marL="0" indent="0">
              <a:buNone/>
              <a:defRPr sz="3264" b="1">
                <a:solidFill>
                  <a:srgbClr val="151515"/>
                </a:solidFill>
              </a:defRPr>
            </a:lvl1pPr>
            <a:lvl2pPr marL="0" indent="0">
              <a:lnSpc>
                <a:spcPct val="100000"/>
              </a:lnSpc>
              <a:spcBef>
                <a:spcPts val="0"/>
              </a:spcBef>
              <a:buNone/>
              <a:defRPr sz="2040"/>
            </a:lvl2pPr>
            <a:lvl3pPr marL="176447" indent="-176447">
              <a:defRPr sz="1836"/>
            </a:lvl3pPr>
            <a:lvl4pPr marL="409552" indent="-176447">
              <a:defRPr sz="1632"/>
            </a:lvl4pPr>
            <a:lvl5pPr marL="642656" indent="-176447">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32677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87" y="994"/>
            <a:ext cx="6212471" cy="6992540"/>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585" tIns="2102226" rIns="182802" bIns="146241" numCol="1" rtlCol="0" anchor="t" anchorCtr="0" compatLnSpc="1">
            <a:prstTxWarp prst="textNoShape">
              <a:avLst/>
            </a:prstTxWarp>
          </a:bodyPr>
          <a:lstStyle/>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dirty="0">
              <a:solidFill>
                <a:srgbClr val="FFFFFF"/>
              </a:solidFill>
              <a:latin typeface="Segoe UI Light"/>
              <a:ea typeface="ＭＳ Ｐゴシック" charset="0"/>
            </a:endParaRPr>
          </a:p>
        </p:txBody>
      </p:sp>
      <p:sp>
        <p:nvSpPr>
          <p:cNvPr id="2" name="Title 1"/>
          <p:cNvSpPr>
            <a:spLocks noGrp="1"/>
          </p:cNvSpPr>
          <p:nvPr>
            <p:ph type="title"/>
          </p:nvPr>
        </p:nvSpPr>
        <p:spPr>
          <a:xfrm>
            <a:off x="274640" y="295279"/>
            <a:ext cx="5638905" cy="917575"/>
          </a:xfrm>
        </p:spPr>
        <p:txBody>
          <a:bodyPr/>
          <a:lstStyle>
            <a:lvl1pPr>
              <a:defRPr sz="4896">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230441"/>
            <a:ext cx="5638903" cy="1860351"/>
          </a:xfrm>
        </p:spPr>
        <p:txBody>
          <a:bodyPr wrap="square">
            <a:spAutoFit/>
          </a:bodyPr>
          <a:lstStyle>
            <a:lvl1pPr marL="0" indent="0">
              <a:lnSpc>
                <a:spcPct val="100000"/>
              </a:lnSpc>
              <a:spcBef>
                <a:spcPts val="612"/>
              </a:spcBef>
              <a:spcAft>
                <a:spcPts val="204"/>
              </a:spcAft>
              <a:buNone/>
              <a:defRPr sz="3264" b="1">
                <a:solidFill>
                  <a:schemeClr val="bg1"/>
                </a:solidFill>
              </a:defRPr>
            </a:lvl1pPr>
            <a:lvl2pPr marL="0" indent="0">
              <a:lnSpc>
                <a:spcPct val="90000"/>
              </a:lnSpc>
              <a:spcBef>
                <a:spcPts val="408"/>
              </a:spcBef>
              <a:spcAft>
                <a:spcPts val="612"/>
              </a:spcAft>
              <a:buNone/>
              <a:defRPr sz="1836" i="1">
                <a:solidFill>
                  <a:schemeClr val="bg1"/>
                </a:solidFill>
              </a:defRPr>
            </a:lvl2pPr>
            <a:lvl3pPr marL="176447" indent="-176447">
              <a:spcBef>
                <a:spcPts val="0"/>
              </a:spcBef>
              <a:spcAft>
                <a:spcPts val="204"/>
              </a:spcAft>
              <a:defRPr sz="1836">
                <a:solidFill>
                  <a:schemeClr val="bg1">
                    <a:lumMod val="85000"/>
                  </a:schemeClr>
                </a:solidFill>
              </a:defRPr>
            </a:lvl3pPr>
            <a:lvl4pPr marL="409552" indent="-176447">
              <a:spcBef>
                <a:spcPts val="0"/>
              </a:spcBef>
              <a:spcAft>
                <a:spcPts val="204"/>
              </a:spcAft>
              <a:defRPr sz="1632">
                <a:solidFill>
                  <a:schemeClr val="bg1">
                    <a:lumMod val="85000"/>
                  </a:schemeClr>
                </a:solidFill>
              </a:defRPr>
            </a:lvl4pPr>
            <a:lvl5pPr marL="642656" indent="-176447">
              <a:spcBef>
                <a:spcPts val="0"/>
              </a:spcBef>
              <a:spcAft>
                <a:spcPts val="204"/>
              </a:spcAft>
              <a:defRPr sz="1632">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2313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9" y="2031267"/>
            <a:ext cx="5261211"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9" y="2554944"/>
            <a:ext cx="5261211"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67"/>
            <a:ext cx="5287122"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9" y="6482890"/>
            <a:ext cx="2798207" cy="372394"/>
          </a:xfrm>
          <a:prstGeom prst="rect">
            <a:avLst/>
          </a:prstGeom>
        </p:spPr>
        <p:txBody>
          <a:bodyPr/>
          <a:lstStyle/>
          <a:p>
            <a:pPr defTabSz="932289"/>
            <a:fld id="{4020005D-344A-4C00-AA8A-5DF9EEE47552}" type="datetimeFigureOut">
              <a:rPr lang="en-US" smtClean="0">
                <a:solidFill>
                  <a:prstClr val="black">
                    <a:tint val="75000"/>
                  </a:prstClr>
                </a:solidFill>
              </a:rPr>
              <a:pPr defTabSz="932289"/>
              <a:t>10/31/2016</a:t>
            </a:fld>
            <a:endParaRPr lang="en-US">
              <a:solidFill>
                <a:prstClr val="black">
                  <a:tint val="75000"/>
                </a:prstClr>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pPr defTabSz="932289"/>
            <a:endParaRPr lang="en-US">
              <a:solidFill>
                <a:prstClr val="black">
                  <a:tint val="75000"/>
                </a:prstClr>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pPr defTabSz="932289"/>
            <a:fld id="{1BE94753-1794-4F6A-AB2C-BDB42C9E29B1}" type="slidenum">
              <a:rPr lang="en-US" smtClean="0">
                <a:solidFill>
                  <a:prstClr val="black">
                    <a:tint val="75000"/>
                  </a:prstClr>
                </a:solidFill>
              </a:rPr>
              <a:pPr defTabSz="932289"/>
              <a:t>‹#›</a:t>
            </a:fld>
            <a:endParaRPr lang="en-US">
              <a:solidFill>
                <a:prstClr val="black">
                  <a:tint val="75000"/>
                </a:prstClr>
              </a:solidFill>
            </a:endParaRPr>
          </a:p>
        </p:txBody>
      </p:sp>
    </p:spTree>
    <p:extLst>
      <p:ext uri="{BB962C8B-B14F-4D97-AF65-F5344CB8AC3E}">
        <p14:creationId xmlns:p14="http://schemas.microsoft.com/office/powerpoint/2010/main" val="14072277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294044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152314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white">
          <a:xfrm>
            <a:off x="479322" y="4900107"/>
            <a:ext cx="3270062"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1–4 February 2016</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1175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4846116" y="2125677"/>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4846116" y="2125663"/>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844464" y="4868877"/>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05646" y="479425"/>
            <a:ext cx="1273629" cy="274320"/>
          </a:xfrm>
          <a:prstGeom prst="rect">
            <a:avLst/>
          </a:prstGeom>
        </p:spPr>
      </p:pic>
    </p:spTree>
    <p:extLst>
      <p:ext uri="{BB962C8B-B14F-4D97-AF65-F5344CB8AC3E}">
        <p14:creationId xmlns:p14="http://schemas.microsoft.com/office/powerpoint/2010/main" val="107400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70219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627864"/>
          </a:xfrm>
        </p:spPr>
        <p:txBody>
          <a:bodyPr lIns="182880" tIns="146304" rIns="182880" bIns="146304"/>
          <a:lstStyle>
            <a:lvl1pPr marL="0" indent="0">
              <a:buNone/>
              <a:defRPr sz="24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20855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7721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2143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9125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2039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81444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730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03792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813697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70355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32331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6067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662535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20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4268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5865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3669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914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62571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609"/>
            <a:ext cx="3291840" cy="702695"/>
          </a:xfrm>
          <a:prstGeom prst="rect">
            <a:avLst/>
          </a:prstGeom>
        </p:spPr>
      </p:pic>
    </p:spTree>
    <p:extLst>
      <p:ext uri="{BB962C8B-B14F-4D97-AF65-F5344CB8AC3E}">
        <p14:creationId xmlns:p14="http://schemas.microsoft.com/office/powerpoint/2010/main" val="2954903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5496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30281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152709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580463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230404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94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232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48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1270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742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36479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4037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74858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095075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24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57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870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3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79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0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1961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7528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5380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93769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solidFill>
                  <a:srgbClr val="000000"/>
                </a:solidFill>
              </a:rPr>
              <a:pPr/>
              <a:t>10/31/2016</a:t>
            </a:fld>
            <a:endParaRPr lang="en-US">
              <a:solidFill>
                <a:srgbClr val="000000"/>
              </a:solidFill>
            </a:endParaRPr>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solidFill>
                <a:srgbClr val="000000"/>
              </a:solidFill>
            </a:endParaRPr>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417620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2353915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73447280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47608271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04293883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32922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3703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695106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13054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593423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2108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42476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4417153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78522463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1297905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47425844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36610849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815290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26228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31999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528947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42269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84453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75217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882290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569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68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4840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28215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5278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7546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21424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71929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4322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73552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159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998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153972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4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6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318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8927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30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76871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03151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pPr/>
              <a:t>10/31/2016</a:t>
            </a:fld>
            <a:endParaRPr lang="en-US"/>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6479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211163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95610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00227323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10536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83769105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135196635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7039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484856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875978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5616351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411092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9172867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559519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390891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27257170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3998295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9645135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8960988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64246711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5288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4638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060162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81335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5" cy="6992703"/>
          </a:xfrm>
          <a:prstGeom prst="rect">
            <a:avLst/>
          </a:prstGeom>
          <a:solidFill>
            <a:srgbClr val="68217A"/>
          </a:solidFill>
        </p:spPr>
      </p:pic>
      <p:sp>
        <p:nvSpPr>
          <p:cNvPr id="5" name="Text Placeholder 4"/>
          <p:cNvSpPr>
            <a:spLocks noGrp="1"/>
          </p:cNvSpPr>
          <p:nvPr>
            <p:ph type="body" sz="quarter" idx="10"/>
          </p:nvPr>
        </p:nvSpPr>
        <p:spPr>
          <a:xfrm>
            <a:off x="531279" y="2942983"/>
            <a:ext cx="5683720" cy="3238011"/>
          </a:xfrm>
        </p:spPr>
        <p:txBody>
          <a:bodyPr/>
          <a:lstStyle>
            <a:lvl1pPr marL="0" indent="0">
              <a:buNone/>
              <a:defRPr sz="6119">
                <a:solidFill>
                  <a:schemeClr val="bg1"/>
                </a:solidFill>
              </a:defRPr>
            </a:lvl1pPr>
            <a:lvl2pPr marL="4858" indent="0">
              <a:spcBef>
                <a:spcPts val="918"/>
              </a:spcBef>
              <a:buNone/>
              <a:defRPr sz="2856">
                <a:solidFill>
                  <a:schemeClr val="accent3"/>
                </a:solidFill>
                <a:latin typeface="+mj-lt"/>
              </a:defRPr>
            </a:lvl2pPr>
            <a:lvl3pPr marL="4858" indent="0">
              <a:buNone/>
              <a:defRPr/>
            </a:lvl3pPr>
            <a:lvl4pPr marL="4858" indent="0">
              <a:buNone/>
              <a:defRPr/>
            </a:lvl4pPr>
            <a:lvl5pPr marL="4858"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855368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292184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9900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8029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16943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298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4251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010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4972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980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165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852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011147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155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192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229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645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98024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51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1096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541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49585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466" y="0"/>
            <a:ext cx="12434287" cy="6998256"/>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74639" y="4456008"/>
            <a:ext cx="11887199" cy="1800493"/>
          </a:xfrm>
          <a:prstGeom prst="rect">
            <a:avLst/>
          </a:prstGeom>
          <a:noFill/>
        </p:spPr>
        <p:txBody>
          <a:bodyPr wrap="square" lIns="182880" tIns="146304" rIns="182880" bIns="146304" rtlCol="0">
            <a:spAutoFit/>
          </a:bodyPr>
          <a:lstStyle/>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S4 content is Microsoft</a:t>
            </a:r>
            <a:r>
              <a:rPr lang="en-US" sz="2300"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DO</a:t>
            </a:r>
            <a:r>
              <a:rPr lang="en-US" sz="2300"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300" b="1" i="1" baseline="0" dirty="0">
                <a:gradFill>
                  <a:gsLst>
                    <a:gs pos="2917">
                      <a:schemeClr val="bg1"/>
                    </a:gs>
                    <a:gs pos="30000">
                      <a:schemeClr val="bg1"/>
                    </a:gs>
                  </a:gsLst>
                  <a:lin ang="5400000" scaled="0"/>
                </a:gradFill>
                <a:latin typeface="Segoe Pro" panose="020B0502040504020203" pitchFamily="34" charset="0"/>
              </a:rPr>
              <a:t>https://s4tv.tv/</a:t>
            </a:r>
            <a:endParaRPr lang="en-US" sz="2300"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45187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355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1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7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8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7542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3418916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9327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2081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023412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2031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596420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49587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310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752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81016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218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813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77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1866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57073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53674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140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5705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6761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025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7193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063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5480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30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1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39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16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930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2044398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62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810267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0869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31985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12628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1777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2808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853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268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52636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46678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47493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0059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918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392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3709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theme" Target="../theme/theme4.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1.png"/><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theme" Target="../theme/theme6.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9" Type="http://schemas.openxmlformats.org/officeDocument/2006/relationships/slideLayout" Target="../slideLayouts/slideLayout231.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42" Type="http://schemas.openxmlformats.org/officeDocument/2006/relationships/slideLayout" Target="../slideLayouts/slideLayout234.xml"/><Relationship Id="rId47" Type="http://schemas.openxmlformats.org/officeDocument/2006/relationships/slideLayout" Target="../slideLayouts/slideLayout239.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slideLayout" Target="../slideLayouts/slideLayout230.xml"/><Relationship Id="rId46" Type="http://schemas.openxmlformats.org/officeDocument/2006/relationships/slideLayout" Target="../slideLayouts/slideLayout238.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41" Type="http://schemas.openxmlformats.org/officeDocument/2006/relationships/slideLayout" Target="../slideLayouts/slideLayout233.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40" Type="http://schemas.openxmlformats.org/officeDocument/2006/relationships/slideLayout" Target="../slideLayouts/slideLayout232.xml"/><Relationship Id="rId45" Type="http://schemas.openxmlformats.org/officeDocument/2006/relationships/slideLayout" Target="../slideLayouts/slideLayout237.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49" Type="http://schemas.openxmlformats.org/officeDocument/2006/relationships/theme" Target="../theme/theme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4" Type="http://schemas.openxmlformats.org/officeDocument/2006/relationships/slideLayout" Target="../slideLayouts/slideLayout236.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 Id="rId43" Type="http://schemas.openxmlformats.org/officeDocument/2006/relationships/slideLayout" Target="../slideLayouts/slideLayout235.xml"/><Relationship Id="rId48" Type="http://schemas.openxmlformats.org/officeDocument/2006/relationships/slideLayout" Target="../slideLayouts/slideLayout240.xml"/><Relationship Id="rId8"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8" r:id="rId2"/>
    <p:sldLayoutId id="2147484236" r:id="rId3"/>
    <p:sldLayoutId id="2147484299" r:id="rId4"/>
    <p:sldLayoutId id="2147484301"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249" r:id="rId15"/>
    <p:sldLayoutId id="2147484250" r:id="rId16"/>
    <p:sldLayoutId id="2147484264" r:id="rId17"/>
    <p:sldLayoutId id="2147484251" r:id="rId18"/>
    <p:sldLayoutId id="2147484252"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63" r:id="rId28"/>
    <p:sldLayoutId id="214748430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3605600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58906454"/>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9426029"/>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75503359"/>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299120"/>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80" r:id="rId26"/>
    <p:sldLayoutId id="2147484481" r:id="rId27"/>
    <p:sldLayoutId id="2147484482" r:id="rId28"/>
    <p:sldLayoutId id="2147484483" r:id="rId29"/>
    <p:sldLayoutId id="2147484484" r:id="rId30"/>
    <p:sldLayoutId id="2147484485" r:id="rId31"/>
    <p:sldLayoutId id="2147484486" r:id="rId32"/>
    <p:sldLayoutId id="2147484487" r:id="rId33"/>
    <p:sldLayoutId id="2147484488" r:id="rId34"/>
    <p:sldLayoutId id="2147484489" r:id="rId35"/>
    <p:sldLayoutId id="2147484490" r:id="rId36"/>
    <p:sldLayoutId id="2147484491" r:id="rId37"/>
    <p:sldLayoutId id="2147484492" r:id="rId38"/>
    <p:sldLayoutId id="2147484493" r:id="rId39"/>
    <p:sldLayoutId id="2147484494" r:id="rId40"/>
    <p:sldLayoutId id="2147484495" r:id="rId41"/>
    <p:sldLayoutId id="2147484496" r:id="rId42"/>
    <p:sldLayoutId id="2147484497" r:id="rId43"/>
    <p:sldLayoutId id="2147484498" r:id="rId4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4846572"/>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 id="2147484519" r:id="rId20"/>
    <p:sldLayoutId id="2147484520" r:id="rId21"/>
    <p:sldLayoutId id="2147484521" r:id="rId22"/>
    <p:sldLayoutId id="2147484522" r:id="rId23"/>
    <p:sldLayoutId id="2147484523" r:id="rId24"/>
    <p:sldLayoutId id="2147484524" r:id="rId25"/>
    <p:sldLayoutId id="2147484525" r:id="rId26"/>
    <p:sldLayoutId id="2147484526" r:id="rId27"/>
    <p:sldLayoutId id="2147484527" r:id="rId28"/>
    <p:sldLayoutId id="2147484528" r:id="rId29"/>
    <p:sldLayoutId id="2147484529" r:id="rId30"/>
    <p:sldLayoutId id="2147484530" r:id="rId31"/>
    <p:sldLayoutId id="2147484531" r:id="rId32"/>
    <p:sldLayoutId id="2147484532" r:id="rId33"/>
    <p:sldLayoutId id="2147484533" r:id="rId34"/>
    <p:sldLayoutId id="2147484534" r:id="rId35"/>
    <p:sldLayoutId id="2147484535" r:id="rId36"/>
    <p:sldLayoutId id="2147484536" r:id="rId37"/>
    <p:sldLayoutId id="2147484537" r:id="rId38"/>
    <p:sldLayoutId id="2147484538" r:id="rId39"/>
    <p:sldLayoutId id="2147484539" r:id="rId40"/>
    <p:sldLayoutId id="2147484540" r:id="rId41"/>
    <p:sldLayoutId id="2147484541" r:id="rId42"/>
    <p:sldLayoutId id="2147484542" r:id="rId43"/>
    <p:sldLayoutId id="2147484543" r:id="rId44"/>
    <p:sldLayoutId id="2147484544" r:id="rId45"/>
    <p:sldLayoutId id="2147484545" r:id="rId46"/>
    <p:sldLayoutId id="2147484546" r:id="rId47"/>
    <p:sldLayoutId id="2147484547" r:id="rId48"/>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1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19.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2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xml"/><Relationship Id="rId1" Type="http://schemas.openxmlformats.org/officeDocument/2006/relationships/slideLayout" Target="../slideLayouts/slideLayout10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emf"/></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01033"/>
            <a:ext cx="9143936" cy="1828786"/>
          </a:xfrm>
        </p:spPr>
        <p:txBody>
          <a:bodyPr/>
          <a:lstStyle/>
          <a:p>
            <a:r>
              <a:rPr lang="en-US" dirty="0"/>
              <a:t>10 steps to DevOps</a:t>
            </a:r>
            <a:br>
              <a:rPr lang="en-US" dirty="0"/>
            </a:br>
            <a:r>
              <a:rPr lang="en-US" dirty="0"/>
              <a:t>Part 4: </a:t>
            </a:r>
            <a:r>
              <a:rPr lang="en-US" dirty="0"/>
              <a:t>Continuous deployment</a:t>
            </a:r>
            <a:br>
              <a:rPr lang="en-US" dirty="0"/>
            </a:br>
            <a:br>
              <a:rPr lang="en-US" dirty="0"/>
            </a:br>
            <a:endParaRPr lang="en-US" dirty="0"/>
          </a:p>
        </p:txBody>
      </p:sp>
      <p:sp>
        <p:nvSpPr>
          <p:cNvPr id="5" name="Text Placeholder 4"/>
          <p:cNvSpPr>
            <a:spLocks noGrp="1"/>
          </p:cNvSpPr>
          <p:nvPr>
            <p:ph type="body" sz="quarter" idx="12"/>
          </p:nvPr>
        </p:nvSpPr>
        <p:spPr/>
        <p:txBody>
          <a:bodyPr/>
          <a:lstStyle/>
          <a:p>
            <a:r>
              <a:rPr lang="en-US" dirty="0"/>
              <a:t>James Tramel</a:t>
            </a:r>
          </a:p>
          <a:p>
            <a:r>
              <a:rPr lang="en-US" dirty="0"/>
              <a:t>Developer Strategist</a:t>
            </a:r>
          </a:p>
          <a:p>
            <a:r>
              <a:rPr lang="en-US" dirty="0"/>
              <a:t>j</a:t>
            </a:r>
            <a:r>
              <a:rPr lang="en-US"/>
              <a:t>ames.tramel@microsoft.com</a:t>
            </a:r>
            <a:endParaRPr lang="en-US" dirty="0"/>
          </a:p>
        </p:txBody>
      </p:sp>
    </p:spTree>
    <p:extLst>
      <p:ext uri="{BB962C8B-B14F-4D97-AF65-F5344CB8AC3E}">
        <p14:creationId xmlns:p14="http://schemas.microsoft.com/office/powerpoint/2010/main" val="5495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sz="3200" dirty="0"/>
              <a:t>Modern Debugging</a:t>
            </a:r>
          </a:p>
          <a:p>
            <a:r>
              <a:rPr lang="en-US" sz="3200" dirty="0"/>
              <a:t>Automated Unit Testing and Architectural mapping</a:t>
            </a:r>
          </a:p>
          <a:p>
            <a:r>
              <a:rPr lang="en-US" sz="3200" dirty="0"/>
              <a:t>Work item / bug tracking</a:t>
            </a:r>
          </a:p>
          <a:p>
            <a:r>
              <a:rPr lang="en-US" sz="3200" dirty="0"/>
              <a:t>Integrated testing / technical debt management</a:t>
            </a:r>
          </a:p>
          <a:p>
            <a:r>
              <a:rPr lang="en-US" sz="3200" dirty="0"/>
              <a:t>Continuous configuration / package management</a:t>
            </a:r>
          </a:p>
          <a:p>
            <a:r>
              <a:rPr lang="en-US" sz="3200" dirty="0"/>
              <a:t>Continuous deployment / integration</a:t>
            </a:r>
          </a:p>
          <a:p>
            <a:r>
              <a:rPr lang="en-US" sz="3200" dirty="0"/>
              <a:t>Release management</a:t>
            </a:r>
          </a:p>
          <a:p>
            <a:r>
              <a:rPr lang="en-US" sz="3200" dirty="0"/>
              <a:t>Dev / test environments</a:t>
            </a:r>
          </a:p>
          <a:p>
            <a:r>
              <a:rPr lang="en-US" sz="3200" dirty="0"/>
              <a:t>Infrastructure as code</a:t>
            </a:r>
          </a:p>
          <a:p>
            <a:r>
              <a:rPr lang="en-US" sz="3200" dirty="0"/>
              <a:t>Monitor and analyze</a:t>
            </a:r>
          </a:p>
        </p:txBody>
      </p:sp>
      <p:sp>
        <p:nvSpPr>
          <p:cNvPr id="3" name="Title 2"/>
          <p:cNvSpPr>
            <a:spLocks noGrp="1"/>
          </p:cNvSpPr>
          <p:nvPr>
            <p:ph type="title"/>
          </p:nvPr>
        </p:nvSpPr>
        <p:spPr/>
        <p:txBody>
          <a:bodyPr/>
          <a:lstStyle/>
          <a:p>
            <a:r>
              <a:rPr lang="en-US" dirty="0"/>
              <a:t>Dev Ops Skill Katas</a:t>
            </a:r>
          </a:p>
        </p:txBody>
      </p:sp>
    </p:spTree>
    <p:extLst>
      <p:ext uri="{BB962C8B-B14F-4D97-AF65-F5344CB8AC3E}">
        <p14:creationId xmlns:p14="http://schemas.microsoft.com/office/powerpoint/2010/main" val="1710151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p:txBody>
          <a:bodyPr/>
          <a:lstStyle/>
          <a:p>
            <a:r>
              <a:rPr lang="en-US" sz="4000" dirty="0">
                <a:solidFill>
                  <a:schemeClr val="bg1"/>
                </a:solidFill>
              </a:rPr>
              <a:t>Visual Studio IDE</a:t>
            </a:r>
          </a:p>
        </p:txBody>
      </p:sp>
      <p:sp>
        <p:nvSpPr>
          <p:cNvPr id="3" name="Content Placeholder 2"/>
          <p:cNvSpPr>
            <a:spLocks noGrp="1"/>
          </p:cNvSpPr>
          <p:nvPr>
            <p:ph sz="quarter" idx="16"/>
          </p:nvPr>
        </p:nvSpPr>
        <p:spPr>
          <a:xfrm>
            <a:off x="349748" y="1556859"/>
            <a:ext cx="3090786" cy="1866448"/>
          </a:xfrm>
        </p:spPr>
        <p:txBody>
          <a:bodyPr>
            <a:noAutofit/>
          </a:bodyPr>
          <a:lstStyle/>
          <a:p>
            <a:r>
              <a:rPr lang="en-US" sz="2000" dirty="0">
                <a:solidFill>
                  <a:schemeClr val="bg1">
                    <a:lumMod val="95000"/>
                  </a:schemeClr>
                </a:solidFill>
              </a:rPr>
              <a:t>Connected IDE</a:t>
            </a:r>
          </a:p>
          <a:p>
            <a:r>
              <a:rPr lang="en-US" sz="2000" dirty="0">
                <a:solidFill>
                  <a:schemeClr val="bg1">
                    <a:lumMod val="95000"/>
                  </a:schemeClr>
                </a:solidFill>
              </a:rPr>
              <a:t>Team Explorer</a:t>
            </a:r>
          </a:p>
          <a:p>
            <a:r>
              <a:rPr lang="en-US" sz="2000" dirty="0">
                <a:solidFill>
                  <a:schemeClr val="bg1">
                    <a:lumMod val="95000"/>
                  </a:schemeClr>
                </a:solidFill>
              </a:rPr>
              <a:t>Enhanced Scrollbars</a:t>
            </a:r>
          </a:p>
          <a:p>
            <a:r>
              <a:rPr lang="en-US" sz="2000" dirty="0">
                <a:solidFill>
                  <a:schemeClr val="bg1">
                    <a:lumMod val="95000"/>
                  </a:schemeClr>
                </a:solidFill>
              </a:rPr>
              <a:t>Peek Definition</a:t>
            </a:r>
          </a:p>
        </p:txBody>
      </p:sp>
      <p:sp>
        <p:nvSpPr>
          <p:cNvPr id="5" name="Picture Placeholder 4"/>
          <p:cNvSpPr>
            <a:spLocks noGrp="1"/>
          </p:cNvSpPr>
          <p:nvPr>
            <p:ph type="pic" sz="quarter" idx="17"/>
          </p:nvPr>
        </p:nvSpPr>
        <p:spPr/>
      </p:sp>
      <p:grpSp>
        <p:nvGrpSpPr>
          <p:cNvPr id="41" name="Group 40"/>
          <p:cNvGrpSpPr/>
          <p:nvPr/>
        </p:nvGrpSpPr>
        <p:grpSpPr>
          <a:xfrm>
            <a:off x="2783365" y="394284"/>
            <a:ext cx="9503886" cy="6195892"/>
            <a:chOff x="1036637" y="335181"/>
            <a:chExt cx="9990367" cy="6250210"/>
          </a:xfrm>
        </p:grpSpPr>
        <p:pic>
          <p:nvPicPr>
            <p:cNvPr id="42" name="Picture 41"/>
            <p:cNvPicPr>
              <a:picLocks noChangeAspect="1"/>
            </p:cNvPicPr>
            <p:nvPr/>
          </p:nvPicPr>
          <p:blipFill>
            <a:blip r:embed="rId3"/>
            <a:stretch>
              <a:fillRect/>
            </a:stretch>
          </p:blipFill>
          <p:spPr>
            <a:xfrm>
              <a:off x="5151437" y="335181"/>
              <a:ext cx="5875567" cy="4002530"/>
            </a:xfrm>
            <a:prstGeom prst="rect">
              <a:avLst/>
            </a:prstGeom>
            <a:ln>
              <a:noFill/>
            </a:ln>
            <a:effectLst>
              <a:outerShdw blurRad="292100" dist="139700" dir="2700000" algn="tl" rotWithShape="0">
                <a:srgbClr val="333333">
                  <a:alpha val="65000"/>
                </a:srgbClr>
              </a:outerShdw>
            </a:effectLst>
          </p:spPr>
        </p:pic>
        <p:pic>
          <p:nvPicPr>
            <p:cNvPr id="43" name="Picture 42"/>
            <p:cNvPicPr>
              <a:picLocks noChangeAspect="1"/>
            </p:cNvPicPr>
            <p:nvPr/>
          </p:nvPicPr>
          <p:blipFill>
            <a:blip r:embed="rId4"/>
            <a:stretch>
              <a:fillRect/>
            </a:stretch>
          </p:blipFill>
          <p:spPr>
            <a:xfrm>
              <a:off x="3238270" y="1461560"/>
              <a:ext cx="5875567" cy="4002529"/>
            </a:xfrm>
            <a:prstGeom prst="rect">
              <a:avLst/>
            </a:prstGeom>
            <a:ln>
              <a:noFill/>
            </a:ln>
            <a:effectLst>
              <a:outerShdw blurRad="292100" dist="139700" dir="2700000" algn="tl" rotWithShape="0">
                <a:srgbClr val="333333">
                  <a:alpha val="65000"/>
                </a:srgbClr>
              </a:outerShdw>
            </a:effectLst>
          </p:spPr>
        </p:pic>
        <p:pic>
          <p:nvPicPr>
            <p:cNvPr id="44" name="Picture 43"/>
            <p:cNvPicPr>
              <a:picLocks noChangeAspect="1"/>
            </p:cNvPicPr>
            <p:nvPr/>
          </p:nvPicPr>
          <p:blipFill>
            <a:blip r:embed="rId5"/>
            <a:stretch>
              <a:fillRect/>
            </a:stretch>
          </p:blipFill>
          <p:spPr>
            <a:xfrm>
              <a:off x="1036637" y="2582862"/>
              <a:ext cx="5875567" cy="4002529"/>
            </a:xfrm>
            <a:prstGeom prst="rect">
              <a:avLst/>
            </a:prstGeom>
            <a:ln>
              <a:noFill/>
            </a:ln>
            <a:effectLst>
              <a:outerShdw blurRad="292100" dist="139700" dir="2700000" algn="tl" rotWithShape="0">
                <a:srgbClr val="333333">
                  <a:alpha val="65000"/>
                </a:srgbClr>
              </a:outerShdw>
            </a:effectLst>
          </p:spPr>
        </p:pic>
      </p:grpSp>
      <p:pic>
        <p:nvPicPr>
          <p:cNvPr id="7" name="Picture 6"/>
          <p:cNvPicPr>
            <a:picLocks noChangeAspect="1"/>
          </p:cNvPicPr>
          <p:nvPr/>
        </p:nvPicPr>
        <p:blipFill>
          <a:blip r:embed="rId6"/>
          <a:stretch>
            <a:fillRect/>
          </a:stretch>
        </p:blipFill>
        <p:spPr>
          <a:xfrm>
            <a:off x="5821001" y="394284"/>
            <a:ext cx="6437609" cy="618227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7"/>
          <a:stretch>
            <a:fillRect/>
          </a:stretch>
        </p:blipFill>
        <p:spPr>
          <a:xfrm>
            <a:off x="2913195" y="914400"/>
            <a:ext cx="9385486" cy="5988451"/>
          </a:xfrm>
          <a:prstGeom prst="rect">
            <a:avLst/>
          </a:prstGeom>
          <a:ln>
            <a:noFill/>
          </a:ln>
          <a:effectLst>
            <a:outerShdw blurRad="292100" dist="139700" dir="2700000" algn="tl" rotWithShape="0">
              <a:srgbClr val="333333">
                <a:alpha val="65000"/>
              </a:srgbClr>
            </a:outerShdw>
          </a:effectLst>
        </p:spPr>
      </p:pic>
      <p:pic>
        <p:nvPicPr>
          <p:cNvPr id="3074" name="Picture 2" descr="http://zayko.net/image.axd?picture=2013%2F7%2Fmap_view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0498" y="1313612"/>
            <a:ext cx="9138456" cy="49875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Peek Windo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9126" y="1477483"/>
            <a:ext cx="9161199" cy="4424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407099" y="4815275"/>
            <a:ext cx="2149810" cy="1774901"/>
            <a:chOff x="3535255" y="1818731"/>
            <a:chExt cx="5116583" cy="4224294"/>
          </a:xfrm>
        </p:grpSpPr>
        <p:grpSp>
          <p:nvGrpSpPr>
            <p:cNvPr id="39" name="Group 38"/>
            <p:cNvGrpSpPr/>
            <p:nvPr/>
          </p:nvGrpSpPr>
          <p:grpSpPr>
            <a:xfrm>
              <a:off x="4368855" y="1818731"/>
              <a:ext cx="1319867" cy="1018047"/>
              <a:chOff x="3808412" y="619583"/>
              <a:chExt cx="1749425" cy="1349375"/>
            </a:xfrm>
            <a:solidFill>
              <a:schemeClr val="accent6">
                <a:lumMod val="75000"/>
              </a:schemeClr>
            </a:solidFill>
          </p:grpSpPr>
          <p:sp>
            <p:nvSpPr>
              <p:cNvPr id="62"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13"/>
              <p:cNvSpPr>
                <a:spLocks noChangeArrowheads="1"/>
              </p:cNvSpPr>
              <p:nvPr/>
            </p:nvSpPr>
            <p:spPr bwMode="auto">
              <a:xfrm>
                <a:off x="3808412" y="1181558"/>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14"/>
              <p:cNvSpPr>
                <a:spLocks noChangeArrowheads="1"/>
              </p:cNvSpPr>
              <p:nvPr/>
            </p:nvSpPr>
            <p:spPr bwMode="auto">
              <a:xfrm>
                <a:off x="3808412" y="1464133"/>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0" name="Group 39"/>
            <p:cNvGrpSpPr/>
            <p:nvPr/>
          </p:nvGrpSpPr>
          <p:grpSpPr>
            <a:xfrm>
              <a:off x="6493576" y="5024978"/>
              <a:ext cx="1318670" cy="1018047"/>
              <a:chOff x="6624637" y="4869320"/>
              <a:chExt cx="1747838" cy="1349376"/>
            </a:xfrm>
          </p:grpSpPr>
          <p:sp>
            <p:nvSpPr>
              <p:cNvPr id="58"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Rectangle 17"/>
              <p:cNvSpPr>
                <a:spLocks noChangeArrowheads="1"/>
              </p:cNvSpPr>
              <p:nvPr/>
            </p:nvSpPr>
            <p:spPr bwMode="auto">
              <a:xfrm>
                <a:off x="6624637" y="5432883"/>
                <a:ext cx="1747838" cy="22383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Rectangle 18"/>
              <p:cNvSpPr>
                <a:spLocks noChangeArrowheads="1"/>
              </p:cNvSpPr>
              <p:nvPr/>
            </p:nvSpPr>
            <p:spPr bwMode="auto">
              <a:xfrm>
                <a:off x="6624637" y="5715458"/>
                <a:ext cx="1747838" cy="220663"/>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5" name="Group 44"/>
            <p:cNvGrpSpPr/>
            <p:nvPr/>
          </p:nvGrpSpPr>
          <p:grpSpPr>
            <a:xfrm>
              <a:off x="5722259" y="2137321"/>
              <a:ext cx="687481" cy="341345"/>
              <a:chOff x="5651823" y="1798006"/>
              <a:chExt cx="819505" cy="406897"/>
            </a:xfrm>
            <a:solidFill>
              <a:schemeClr val="accent6">
                <a:lumMod val="75000"/>
              </a:schemeClr>
            </a:solidFill>
          </p:grpSpPr>
          <p:sp>
            <p:nvSpPr>
              <p:cNvPr id="56"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6" name="Group 45"/>
            <p:cNvGrpSpPr/>
            <p:nvPr/>
          </p:nvGrpSpPr>
          <p:grpSpPr>
            <a:xfrm>
              <a:off x="6443275" y="2273858"/>
              <a:ext cx="2208563" cy="2819389"/>
              <a:chOff x="6511304" y="1960765"/>
              <a:chExt cx="2632696" cy="3360826"/>
            </a:xfrm>
          </p:grpSpPr>
          <p:sp>
            <p:nvSpPr>
              <p:cNvPr id="52"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7" name="Group 46"/>
            <p:cNvGrpSpPr/>
            <p:nvPr/>
          </p:nvGrpSpPr>
          <p:grpSpPr>
            <a:xfrm>
              <a:off x="3535255" y="2770904"/>
              <a:ext cx="2934370" cy="2942753"/>
              <a:chOff x="3044826" y="2553263"/>
              <a:chExt cx="3497887" cy="3507881"/>
            </a:xfrm>
          </p:grpSpPr>
          <p:sp>
            <p:nvSpPr>
              <p:cNvPr id="48"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66" name="Explosion 1 65"/>
          <p:cNvSpPr/>
          <p:nvPr/>
        </p:nvSpPr>
        <p:spPr bwMode="auto">
          <a:xfrm>
            <a:off x="353427" y="55676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513675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xit" presetSubtype="2" fill="hold" nodeType="withEffect">
                                  <p:stCondLst>
                                    <p:cond delay="0"/>
                                  </p:stCondLst>
                                  <p:childTnLst>
                                    <p:anim calcmode="lin" valueType="num">
                                      <p:cBhvr additive="base">
                                        <p:cTn id="10" dur="500"/>
                                        <p:tgtEl>
                                          <p:spTgt spid="41"/>
                                        </p:tgtEl>
                                        <p:attrNameLst>
                                          <p:attrName>ppt_x</p:attrName>
                                        </p:attrNameLst>
                                      </p:cBhvr>
                                      <p:tavLst>
                                        <p:tav tm="0">
                                          <p:val>
                                            <p:strVal val="ppt_x"/>
                                          </p:val>
                                        </p:tav>
                                        <p:tav tm="100000">
                                          <p:val>
                                            <p:strVal val="1+ppt_w/2"/>
                                          </p:val>
                                        </p:tav>
                                      </p:tavLst>
                                    </p:anim>
                                    <p:anim calcmode="lin" valueType="num">
                                      <p:cBhvr additive="base">
                                        <p:cTn id="11" dur="500"/>
                                        <p:tgtEl>
                                          <p:spTgt spid="41"/>
                                        </p:tgtEl>
                                        <p:attrNameLst>
                                          <p:attrName>ppt_y</p:attrName>
                                        </p:attrNameLst>
                                      </p:cBhvr>
                                      <p:tavLst>
                                        <p:tav tm="0">
                                          <p:val>
                                            <p:strVal val="ppt_y"/>
                                          </p:val>
                                        </p:tav>
                                        <p:tav tm="100000">
                                          <p:val>
                                            <p:strVal val="ppt_y"/>
                                          </p:val>
                                        </p:tav>
                                      </p:tavLst>
                                    </p:anim>
                                    <p:set>
                                      <p:cBhvr>
                                        <p:cTn id="12" dur="1" fill="hold">
                                          <p:stCondLst>
                                            <p:cond delay="499"/>
                                          </p:stCondLst>
                                        </p:cTn>
                                        <p:tgtEl>
                                          <p:spTgt spid="41"/>
                                        </p:tgtEl>
                                        <p:attrNameLst>
                                          <p:attrName>style.visibility</p:attrName>
                                        </p:attrNameLst>
                                      </p:cBhvr>
                                      <p:to>
                                        <p:strVal val="hidden"/>
                                      </p:to>
                                    </p:set>
                                  </p:childTnLst>
                                </p:cTn>
                              </p:par>
                              <p:par>
                                <p:cTn id="13" presetID="3" presetClass="emph" presetSubtype="2" fill="hold" nodeType="withEffect">
                                  <p:stCondLst>
                                    <p:cond delay="0"/>
                                  </p:stCondLst>
                                  <p:childTnLst>
                                    <p:animClr clrSpc="rgb" dir="cw">
                                      <p:cBhvr override="childStyle">
                                        <p:cTn id="14"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xit" presetSubtype="2" fill="hold" nodeType="withEffect">
                                  <p:stCondLst>
                                    <p:cond delay="0"/>
                                  </p:stCondLst>
                                  <p:childTnLst>
                                    <p:anim calcmode="lin" valueType="num">
                                      <p:cBhvr additive="base">
                                        <p:cTn id="22" dur="500"/>
                                        <p:tgtEl>
                                          <p:spTgt spid="7"/>
                                        </p:tgtEl>
                                        <p:attrNameLst>
                                          <p:attrName>ppt_x</p:attrName>
                                        </p:attrNameLst>
                                      </p:cBhvr>
                                      <p:tavLst>
                                        <p:tav tm="0">
                                          <p:val>
                                            <p:strVal val="ppt_x"/>
                                          </p:val>
                                        </p:tav>
                                        <p:tav tm="100000">
                                          <p:val>
                                            <p:strVal val="1+ppt_w/2"/>
                                          </p:val>
                                        </p:tav>
                                      </p:tavLst>
                                    </p:anim>
                                    <p:anim calcmode="lin" valueType="num">
                                      <p:cBhvr additive="base">
                                        <p:cTn id="23" dur="500"/>
                                        <p:tgtEl>
                                          <p:spTgt spid="7"/>
                                        </p:tgtEl>
                                        <p:attrNameLst>
                                          <p:attrName>ppt_y</p:attrName>
                                        </p:attrNameLst>
                                      </p:cBhvr>
                                      <p:tavLst>
                                        <p:tav tm="0">
                                          <p:val>
                                            <p:strVal val="ppt_y"/>
                                          </p:val>
                                        </p:tav>
                                        <p:tav tm="100000">
                                          <p:val>
                                            <p:strVal val="ppt_y"/>
                                          </p:val>
                                        </p:tav>
                                      </p:tavLst>
                                    </p:anim>
                                    <p:set>
                                      <p:cBhvr>
                                        <p:cTn id="24" dur="1" fill="hold">
                                          <p:stCondLst>
                                            <p:cond delay="499"/>
                                          </p:stCondLst>
                                        </p:cTn>
                                        <p:tgtEl>
                                          <p:spTgt spid="7"/>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1+#ppt_w/2"/>
                                          </p:val>
                                        </p:tav>
                                        <p:tav tm="100000">
                                          <p:val>
                                            <p:strVal val="#ppt_x"/>
                                          </p:val>
                                        </p:tav>
                                      </p:tavLst>
                                    </p:anim>
                                    <p:anim calcmode="lin" valueType="num">
                                      <p:cBhvr additive="base">
                                        <p:cTn id="32" dur="500" fill="hold"/>
                                        <p:tgtEl>
                                          <p:spTgt spid="3074"/>
                                        </p:tgtEl>
                                        <p:attrNameLst>
                                          <p:attrName>ppt_y</p:attrName>
                                        </p:attrNameLst>
                                      </p:cBhvr>
                                      <p:tavLst>
                                        <p:tav tm="0">
                                          <p:val>
                                            <p:strVal val="#ppt_y"/>
                                          </p:val>
                                        </p:tav>
                                        <p:tav tm="100000">
                                          <p:val>
                                            <p:strVal val="#ppt_y"/>
                                          </p:val>
                                        </p:tav>
                                      </p:tavLst>
                                    </p:anim>
                                  </p:childTnLst>
                                </p:cTn>
                              </p:par>
                              <p:par>
                                <p:cTn id="33" presetID="2" presetClass="exit" presetSubtype="2" fill="hold" nodeType="withEffect">
                                  <p:stCondLst>
                                    <p:cond delay="0"/>
                                  </p:stCondLst>
                                  <p:childTnLst>
                                    <p:anim calcmode="lin" valueType="num">
                                      <p:cBhvr additive="base">
                                        <p:cTn id="34" dur="500"/>
                                        <p:tgtEl>
                                          <p:spTgt spid="6"/>
                                        </p:tgtEl>
                                        <p:attrNameLst>
                                          <p:attrName>ppt_x</p:attrName>
                                        </p:attrNameLst>
                                      </p:cBhvr>
                                      <p:tavLst>
                                        <p:tav tm="0">
                                          <p:val>
                                            <p:strVal val="ppt_x"/>
                                          </p:val>
                                        </p:tav>
                                        <p:tav tm="100000">
                                          <p:val>
                                            <p:strVal val="1+ppt_w/2"/>
                                          </p:val>
                                        </p:tav>
                                      </p:tavLst>
                                    </p:anim>
                                    <p:anim calcmode="lin" valueType="num">
                                      <p:cBhvr additive="base">
                                        <p:cTn id="35" dur="500"/>
                                        <p:tgtEl>
                                          <p:spTgt spid="6"/>
                                        </p:tgtEl>
                                        <p:attrNameLst>
                                          <p:attrName>ppt_y</p:attrName>
                                        </p:attrNameLst>
                                      </p:cBhvr>
                                      <p:tavLst>
                                        <p:tav tm="0">
                                          <p:val>
                                            <p:strVal val="ppt_y"/>
                                          </p:val>
                                        </p:tav>
                                        <p:tav tm="100000">
                                          <p:val>
                                            <p:strVal val="ppt_y"/>
                                          </p:val>
                                        </p:tav>
                                      </p:tavLst>
                                    </p:anim>
                                    <p:set>
                                      <p:cBhvr>
                                        <p:cTn id="36" dur="1" fill="hold">
                                          <p:stCondLst>
                                            <p:cond delay="499"/>
                                          </p:stCondLst>
                                        </p:cTn>
                                        <p:tgtEl>
                                          <p:spTgt spid="6"/>
                                        </p:tgtEl>
                                        <p:attrNameLst>
                                          <p:attrName>style.visibility</p:attrName>
                                        </p:attrNameLst>
                                      </p:cBhvr>
                                      <p:to>
                                        <p:strVal val="hidden"/>
                                      </p:to>
                                    </p:set>
                                  </p:childTnLst>
                                </p:cTn>
                              </p:par>
                              <p:par>
                                <p:cTn id="37" presetID="3" presetClass="emph" presetSubtype="2" fill="hold" nodeType="withEffect">
                                  <p:stCondLst>
                                    <p:cond delay="0"/>
                                  </p:stCondLst>
                                  <p:childTnLst>
                                    <p:animClr clrSpc="rgb" dir="cw">
                                      <p:cBhvr override="childStyle">
                                        <p:cTn id="38"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076"/>
                                        </p:tgtEl>
                                        <p:attrNameLst>
                                          <p:attrName>style.visibility</p:attrName>
                                        </p:attrNameLst>
                                      </p:cBhvr>
                                      <p:to>
                                        <p:strVal val="visible"/>
                                      </p:to>
                                    </p:set>
                                    <p:anim calcmode="lin" valueType="num">
                                      <p:cBhvr additive="base">
                                        <p:cTn id="43" dur="500" fill="hold"/>
                                        <p:tgtEl>
                                          <p:spTgt spid="3076"/>
                                        </p:tgtEl>
                                        <p:attrNameLst>
                                          <p:attrName>ppt_x</p:attrName>
                                        </p:attrNameLst>
                                      </p:cBhvr>
                                      <p:tavLst>
                                        <p:tav tm="0">
                                          <p:val>
                                            <p:strVal val="1+#ppt_w/2"/>
                                          </p:val>
                                        </p:tav>
                                        <p:tav tm="100000">
                                          <p:val>
                                            <p:strVal val="#ppt_x"/>
                                          </p:val>
                                        </p:tav>
                                      </p:tavLst>
                                    </p:anim>
                                    <p:anim calcmode="lin" valueType="num">
                                      <p:cBhvr additive="base">
                                        <p:cTn id="44" dur="500" fill="hold"/>
                                        <p:tgtEl>
                                          <p:spTgt spid="3076"/>
                                        </p:tgtEl>
                                        <p:attrNameLst>
                                          <p:attrName>ppt_y</p:attrName>
                                        </p:attrNameLst>
                                      </p:cBhvr>
                                      <p:tavLst>
                                        <p:tav tm="0">
                                          <p:val>
                                            <p:strVal val="#ppt_y"/>
                                          </p:val>
                                        </p:tav>
                                        <p:tav tm="100000">
                                          <p:val>
                                            <p:strVal val="#ppt_y"/>
                                          </p:val>
                                        </p:tav>
                                      </p:tavLst>
                                    </p:anim>
                                  </p:childTnLst>
                                </p:cTn>
                              </p:par>
                              <p:par>
                                <p:cTn id="45" presetID="2" presetClass="exit" presetSubtype="2" fill="hold" nodeType="withEffect">
                                  <p:stCondLst>
                                    <p:cond delay="0"/>
                                  </p:stCondLst>
                                  <p:childTnLst>
                                    <p:anim calcmode="lin" valueType="num">
                                      <p:cBhvr additive="base">
                                        <p:cTn id="46" dur="500"/>
                                        <p:tgtEl>
                                          <p:spTgt spid="3074"/>
                                        </p:tgtEl>
                                        <p:attrNameLst>
                                          <p:attrName>ppt_x</p:attrName>
                                        </p:attrNameLst>
                                      </p:cBhvr>
                                      <p:tavLst>
                                        <p:tav tm="0">
                                          <p:val>
                                            <p:strVal val="ppt_x"/>
                                          </p:val>
                                        </p:tav>
                                        <p:tav tm="100000">
                                          <p:val>
                                            <p:strVal val="1+ppt_w/2"/>
                                          </p:val>
                                        </p:tav>
                                      </p:tavLst>
                                    </p:anim>
                                    <p:anim calcmode="lin" valueType="num">
                                      <p:cBhvr additive="base">
                                        <p:cTn id="47" dur="500"/>
                                        <p:tgtEl>
                                          <p:spTgt spid="3074"/>
                                        </p:tgtEl>
                                        <p:attrNameLst>
                                          <p:attrName>ppt_y</p:attrName>
                                        </p:attrNameLst>
                                      </p:cBhvr>
                                      <p:tavLst>
                                        <p:tav tm="0">
                                          <p:val>
                                            <p:strVal val="ppt_y"/>
                                          </p:val>
                                        </p:tav>
                                        <p:tav tm="100000">
                                          <p:val>
                                            <p:strVal val="ppt_y"/>
                                          </p:val>
                                        </p:tav>
                                      </p:tavLst>
                                    </p:anim>
                                    <p:set>
                                      <p:cBhvr>
                                        <p:cTn id="48" dur="1" fill="hold">
                                          <p:stCondLst>
                                            <p:cond delay="499"/>
                                          </p:stCondLst>
                                        </p:cTn>
                                        <p:tgtEl>
                                          <p:spTgt spid="3074"/>
                                        </p:tgtEl>
                                        <p:attrNameLst>
                                          <p:attrName>style.visibility</p:attrName>
                                        </p:attrNameLst>
                                      </p:cBhvr>
                                      <p:to>
                                        <p:strVal val="hidden"/>
                                      </p:to>
                                    </p:set>
                                  </p:childTnLst>
                                </p:cTn>
                              </p:par>
                              <p:par>
                                <p:cTn id="49" presetID="3" presetClass="emph" presetSubtype="2" fill="hold" nodeType="withEffect">
                                  <p:stCondLst>
                                    <p:cond delay="0"/>
                                  </p:stCondLst>
                                  <p:childTnLst>
                                    <p:animClr clrSpc="rgb" dir="cw">
                                      <p:cBhvr override="childStyle">
                                        <p:cTn id="50"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p:txBody>
          <a:bodyPr/>
          <a:lstStyle/>
          <a:p>
            <a:r>
              <a:rPr lang="en-US" sz="4000" dirty="0">
                <a:solidFill>
                  <a:schemeClr val="bg1"/>
                </a:solidFill>
              </a:rPr>
              <a:t>Git Support</a:t>
            </a:r>
          </a:p>
        </p:txBody>
      </p:sp>
      <p:sp>
        <p:nvSpPr>
          <p:cNvPr id="3" name="Content Placeholder 2"/>
          <p:cNvSpPr>
            <a:spLocks noGrp="1"/>
          </p:cNvSpPr>
          <p:nvPr>
            <p:ph sz="quarter" idx="16"/>
          </p:nvPr>
        </p:nvSpPr>
        <p:spPr>
          <a:xfrm>
            <a:off x="359690" y="1575017"/>
            <a:ext cx="3090786" cy="1866448"/>
          </a:xfrm>
        </p:spPr>
        <p:txBody>
          <a:bodyPr>
            <a:noAutofit/>
          </a:bodyPr>
          <a:lstStyle/>
          <a:p>
            <a:r>
              <a:rPr lang="en-US" sz="2000" dirty="0">
                <a:solidFill>
                  <a:schemeClr val="bg1">
                    <a:lumMod val="95000"/>
                  </a:schemeClr>
                </a:solidFill>
              </a:rPr>
              <a:t>Set Up</a:t>
            </a:r>
          </a:p>
          <a:p>
            <a:r>
              <a:rPr lang="en-US" sz="2000" dirty="0">
                <a:solidFill>
                  <a:schemeClr val="bg1">
                    <a:lumMod val="95000"/>
                  </a:schemeClr>
                </a:solidFill>
              </a:rPr>
              <a:t>Develop</a:t>
            </a:r>
          </a:p>
          <a:p>
            <a:r>
              <a:rPr lang="en-US" sz="2000" dirty="0">
                <a:solidFill>
                  <a:schemeClr val="bg1">
                    <a:lumMod val="95000"/>
                  </a:schemeClr>
                </a:solidFill>
              </a:rPr>
              <a:t>Collaborate</a:t>
            </a:r>
          </a:p>
          <a:p>
            <a:r>
              <a:rPr lang="en-US" sz="2000" dirty="0">
                <a:solidFill>
                  <a:schemeClr val="bg1">
                    <a:lumMod val="95000"/>
                  </a:schemeClr>
                </a:solidFill>
              </a:rPr>
              <a:t>Commit Comments</a:t>
            </a:r>
          </a:p>
          <a:p>
            <a:r>
              <a:rPr lang="en-US" sz="2000" dirty="0">
                <a:solidFill>
                  <a:schemeClr val="bg1">
                    <a:lumMod val="95000"/>
                  </a:schemeClr>
                </a:solidFill>
              </a:rPr>
              <a:t>Resolve Conflicts</a:t>
            </a:r>
          </a:p>
        </p:txBody>
      </p:sp>
      <p:sp>
        <p:nvSpPr>
          <p:cNvPr id="6" name="Picture Placeholder 5"/>
          <p:cNvSpPr>
            <a:spLocks noGrp="1"/>
          </p:cNvSpPr>
          <p:nvPr>
            <p:ph type="pic" sz="quarter" idx="17"/>
          </p:nvPr>
        </p:nvSpPr>
        <p:spPr/>
      </p:sp>
      <p:grpSp>
        <p:nvGrpSpPr>
          <p:cNvPr id="42" name="Group 41"/>
          <p:cNvGrpSpPr/>
          <p:nvPr/>
        </p:nvGrpSpPr>
        <p:grpSpPr>
          <a:xfrm>
            <a:off x="4989436" y="403324"/>
            <a:ext cx="7266667" cy="6115896"/>
            <a:chOff x="4989436" y="403324"/>
            <a:chExt cx="7266667" cy="6115896"/>
          </a:xfrm>
        </p:grpSpPr>
        <p:pic>
          <p:nvPicPr>
            <p:cNvPr id="40" name="Picture 39"/>
            <p:cNvPicPr>
              <a:picLocks noChangeAspect="1"/>
            </p:cNvPicPr>
            <p:nvPr/>
          </p:nvPicPr>
          <p:blipFill>
            <a:blip r:embed="rId3"/>
            <a:stretch>
              <a:fillRect/>
            </a:stretch>
          </p:blipFill>
          <p:spPr>
            <a:xfrm>
              <a:off x="4989436" y="403324"/>
              <a:ext cx="7266667" cy="6115896"/>
            </a:xfrm>
            <a:prstGeom prst="rect">
              <a:avLst/>
            </a:prstGeom>
            <a:ln>
              <a:noFill/>
            </a:ln>
            <a:effectLst>
              <a:outerShdw blurRad="292100" dist="139700" dir="2700000" algn="tl" rotWithShape="0">
                <a:srgbClr val="333333">
                  <a:alpha val="65000"/>
                </a:srgbClr>
              </a:outerShdw>
            </a:effectLst>
          </p:spPr>
        </p:pic>
        <p:sp>
          <p:nvSpPr>
            <p:cNvPr id="41" name="Rounded Rectangle 40"/>
            <p:cNvSpPr/>
            <p:nvPr/>
          </p:nvSpPr>
          <p:spPr bwMode="auto">
            <a:xfrm>
              <a:off x="6481725" y="4055042"/>
              <a:ext cx="5692725" cy="1261452"/>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p:cNvGrpSpPr/>
          <p:nvPr/>
        </p:nvGrpSpPr>
        <p:grpSpPr>
          <a:xfrm>
            <a:off x="4817040" y="145623"/>
            <a:ext cx="7382197" cy="6699513"/>
            <a:chOff x="4817040" y="145623"/>
            <a:chExt cx="7382197" cy="6699513"/>
          </a:xfrm>
        </p:grpSpPr>
        <p:pic>
          <p:nvPicPr>
            <p:cNvPr id="1026" name="Picture 2" descr="Choose Git Source Contr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7040" y="145623"/>
              <a:ext cx="7382197" cy="22898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4817040" y="4304681"/>
              <a:ext cx="7357410" cy="2540455"/>
              <a:chOff x="5300876" y="4582743"/>
              <a:chExt cx="6440939" cy="2085975"/>
            </a:xfrm>
          </p:grpSpPr>
          <p:pic>
            <p:nvPicPr>
              <p:cNvPr id="8" name="Picture 7"/>
              <p:cNvPicPr>
                <a:picLocks noChangeAspect="1"/>
              </p:cNvPicPr>
              <p:nvPr/>
            </p:nvPicPr>
            <p:blipFill>
              <a:blip r:embed="rId5"/>
              <a:stretch>
                <a:fillRect/>
              </a:stretch>
            </p:blipFill>
            <p:spPr>
              <a:xfrm>
                <a:off x="5300876" y="4949194"/>
                <a:ext cx="2914650" cy="1476375"/>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stretch>
                <a:fillRect/>
              </a:stretch>
            </p:blipFill>
            <p:spPr>
              <a:xfrm>
                <a:off x="8379490" y="4582743"/>
                <a:ext cx="3362325" cy="2085975"/>
              </a:xfrm>
              <a:prstGeom prst="rect">
                <a:avLst/>
              </a:prstGeom>
              <a:ln>
                <a:noFill/>
              </a:ln>
              <a:effectLst>
                <a:outerShdw blurRad="292100" dist="139700" dir="2700000" algn="tl" rotWithShape="0">
                  <a:srgbClr val="333333">
                    <a:alpha val="65000"/>
                  </a:srgbClr>
                </a:outerShdw>
              </a:effectLst>
            </p:spPr>
          </p:pic>
        </p:grpSp>
        <p:pic>
          <p:nvPicPr>
            <p:cNvPr id="7" name="Picture 6"/>
            <p:cNvPicPr>
              <a:picLocks noChangeAspect="1"/>
            </p:cNvPicPr>
            <p:nvPr/>
          </p:nvPicPr>
          <p:blipFill>
            <a:blip r:embed="rId7"/>
            <a:stretch>
              <a:fillRect/>
            </a:stretch>
          </p:blipFill>
          <p:spPr>
            <a:xfrm>
              <a:off x="8333705" y="1427785"/>
              <a:ext cx="3843560" cy="2766573"/>
            </a:xfrm>
            <a:prstGeom prst="rect">
              <a:avLst/>
            </a:prstGeom>
            <a:ln>
              <a:noFill/>
            </a:ln>
            <a:effectLst>
              <a:outerShdw blurRad="292100" dist="139700" dir="2700000" algn="tl" rotWithShape="0">
                <a:srgbClr val="333333">
                  <a:alpha val="65000"/>
                </a:srgbClr>
              </a:outerShdw>
            </a:effectLst>
          </p:spPr>
        </p:pic>
      </p:grpSp>
      <p:pic>
        <p:nvPicPr>
          <p:cNvPr id="5" name="Picture 4"/>
          <p:cNvPicPr>
            <a:picLocks noChangeAspect="1"/>
          </p:cNvPicPr>
          <p:nvPr/>
        </p:nvPicPr>
        <p:blipFill>
          <a:blip r:embed="rId8"/>
          <a:stretch>
            <a:fillRect/>
          </a:stretch>
        </p:blipFill>
        <p:spPr>
          <a:xfrm>
            <a:off x="3138646" y="146685"/>
            <a:ext cx="9151855" cy="6699513"/>
          </a:xfrm>
          <a:prstGeom prst="rect">
            <a:avLst/>
          </a:prstGeom>
          <a:ln>
            <a:noFill/>
          </a:ln>
          <a:effectLst>
            <a:outerShdw blurRad="292100" dist="139700" dir="2700000" algn="tl" rotWithShape="0">
              <a:srgbClr val="333333">
                <a:alpha val="65000"/>
              </a:srgbClr>
            </a:outerShdw>
          </a:effectLst>
        </p:spPr>
      </p:pic>
      <p:grpSp>
        <p:nvGrpSpPr>
          <p:cNvPr id="39" name="Group 38"/>
          <p:cNvGrpSpPr/>
          <p:nvPr/>
        </p:nvGrpSpPr>
        <p:grpSpPr>
          <a:xfrm>
            <a:off x="3965249" y="111198"/>
            <a:ext cx="8233988" cy="6657620"/>
            <a:chOff x="3965249" y="111198"/>
            <a:chExt cx="8233988" cy="6657620"/>
          </a:xfrm>
        </p:grpSpPr>
        <p:pic>
          <p:nvPicPr>
            <p:cNvPr id="13" name="Picture 12"/>
            <p:cNvPicPr>
              <a:picLocks noChangeAspect="1"/>
            </p:cNvPicPr>
            <p:nvPr/>
          </p:nvPicPr>
          <p:blipFill>
            <a:blip r:embed="rId9"/>
            <a:stretch>
              <a:fillRect/>
            </a:stretch>
          </p:blipFill>
          <p:spPr>
            <a:xfrm>
              <a:off x="3965249" y="111198"/>
              <a:ext cx="6288828" cy="383352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10"/>
            <a:stretch>
              <a:fillRect/>
            </a:stretch>
          </p:blipFill>
          <p:spPr>
            <a:xfrm>
              <a:off x="8567127" y="2811071"/>
              <a:ext cx="3632110" cy="3957747"/>
            </a:xfrm>
            <a:prstGeom prst="rect">
              <a:avLst/>
            </a:prstGeom>
            <a:ln>
              <a:noFill/>
            </a:ln>
            <a:effectLst>
              <a:outerShdw blurRad="292100" dist="139700" dir="2700000" algn="tl" rotWithShape="0">
                <a:srgbClr val="333333">
                  <a:alpha val="65000"/>
                </a:srgbClr>
              </a:outerShdw>
            </a:effectLst>
          </p:spPr>
        </p:pic>
      </p:grpSp>
      <p:grpSp>
        <p:nvGrpSpPr>
          <p:cNvPr id="56" name="Group 55"/>
          <p:cNvGrpSpPr/>
          <p:nvPr/>
        </p:nvGrpSpPr>
        <p:grpSpPr>
          <a:xfrm>
            <a:off x="5160587" y="273079"/>
            <a:ext cx="6617278" cy="6280823"/>
            <a:chOff x="5160587" y="273079"/>
            <a:chExt cx="6617278" cy="6280823"/>
          </a:xfrm>
        </p:grpSpPr>
        <p:pic>
          <p:nvPicPr>
            <p:cNvPr id="43" name="Picture 2" descr="Commit page, diff - insert message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60587" y="273079"/>
              <a:ext cx="6617278" cy="3628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ommit page, diff - comment on line of cod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0587" y="4160653"/>
              <a:ext cx="6617278" cy="23932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p:cNvCxnSpPr/>
            <p:nvPr/>
          </p:nvCxnSpPr>
          <p:spPr>
            <a:xfrm>
              <a:off x="5599766" y="3679442"/>
              <a:ext cx="1577368" cy="1908032"/>
            </a:xfrm>
            <a:prstGeom prst="straightConnector1">
              <a:avLst/>
            </a:prstGeom>
            <a:ln w="38100">
              <a:solidFill>
                <a:srgbClr val="FEA032"/>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1030" name="Picture 6" descr="Using the Merge window to resolve a conflic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0990" y="1111637"/>
            <a:ext cx="8608247" cy="4769608"/>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p:nvPr/>
        </p:nvGrpSpPr>
        <p:grpSpPr>
          <a:xfrm>
            <a:off x="407099" y="4815275"/>
            <a:ext cx="2149810" cy="1774901"/>
            <a:chOff x="3535255" y="1818731"/>
            <a:chExt cx="5116583" cy="4224294"/>
          </a:xfrm>
        </p:grpSpPr>
        <p:grpSp>
          <p:nvGrpSpPr>
            <p:cNvPr id="49" name="Group 48"/>
            <p:cNvGrpSpPr/>
            <p:nvPr/>
          </p:nvGrpSpPr>
          <p:grpSpPr>
            <a:xfrm>
              <a:off x="4368855" y="1818731"/>
              <a:ext cx="1319867" cy="1018047"/>
              <a:chOff x="3808412" y="619583"/>
              <a:chExt cx="1749425" cy="1349375"/>
            </a:xfrm>
            <a:solidFill>
              <a:schemeClr val="accent6">
                <a:lumMod val="75000"/>
              </a:schemeClr>
            </a:solidFill>
          </p:grpSpPr>
          <p:sp>
            <p:nvSpPr>
              <p:cNvPr id="70"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 name="Rectangle 13"/>
              <p:cNvSpPr>
                <a:spLocks noChangeArrowheads="1"/>
              </p:cNvSpPr>
              <p:nvPr/>
            </p:nvSpPr>
            <p:spPr bwMode="auto">
              <a:xfrm>
                <a:off x="3808412" y="1181558"/>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 name="Rectangle 14"/>
              <p:cNvSpPr>
                <a:spLocks noChangeArrowheads="1"/>
              </p:cNvSpPr>
              <p:nvPr/>
            </p:nvSpPr>
            <p:spPr bwMode="auto">
              <a:xfrm>
                <a:off x="3808412" y="1464133"/>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0" name="Group 49"/>
            <p:cNvGrpSpPr/>
            <p:nvPr/>
          </p:nvGrpSpPr>
          <p:grpSpPr>
            <a:xfrm>
              <a:off x="6493576" y="5024978"/>
              <a:ext cx="1318670" cy="1018047"/>
              <a:chOff x="6624637" y="4869320"/>
              <a:chExt cx="1747838" cy="1349376"/>
            </a:xfrm>
          </p:grpSpPr>
          <p:sp>
            <p:nvSpPr>
              <p:cNvPr id="66"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17"/>
              <p:cNvSpPr>
                <a:spLocks noChangeArrowheads="1"/>
              </p:cNvSpPr>
              <p:nvPr/>
            </p:nvSpPr>
            <p:spPr bwMode="auto">
              <a:xfrm>
                <a:off x="6624637" y="5432883"/>
                <a:ext cx="1747838" cy="22383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Rectangle 18"/>
              <p:cNvSpPr>
                <a:spLocks noChangeArrowheads="1"/>
              </p:cNvSpPr>
              <p:nvPr/>
            </p:nvSpPr>
            <p:spPr bwMode="auto">
              <a:xfrm>
                <a:off x="6624637" y="5715458"/>
                <a:ext cx="1747838" cy="220663"/>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1" name="Group 50"/>
            <p:cNvGrpSpPr/>
            <p:nvPr/>
          </p:nvGrpSpPr>
          <p:grpSpPr>
            <a:xfrm>
              <a:off x="5722259" y="2137321"/>
              <a:ext cx="687481" cy="341345"/>
              <a:chOff x="5651823" y="1798006"/>
              <a:chExt cx="819505" cy="406897"/>
            </a:xfrm>
            <a:solidFill>
              <a:schemeClr val="accent6">
                <a:lumMod val="75000"/>
              </a:schemeClr>
            </a:solidFill>
          </p:grpSpPr>
          <p:sp>
            <p:nvSpPr>
              <p:cNvPr id="64"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2" name="Group 51"/>
            <p:cNvGrpSpPr/>
            <p:nvPr/>
          </p:nvGrpSpPr>
          <p:grpSpPr>
            <a:xfrm>
              <a:off x="6443275" y="2273858"/>
              <a:ext cx="2208563" cy="2819389"/>
              <a:chOff x="6511304" y="1960765"/>
              <a:chExt cx="2632696" cy="3360826"/>
            </a:xfrm>
          </p:grpSpPr>
          <p:sp>
            <p:nvSpPr>
              <p:cNvPr id="60"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3" name="Group 52"/>
            <p:cNvGrpSpPr/>
            <p:nvPr/>
          </p:nvGrpSpPr>
          <p:grpSpPr>
            <a:xfrm>
              <a:off x="3535255" y="2770904"/>
              <a:ext cx="2934370" cy="2942753"/>
              <a:chOff x="3044826" y="2553263"/>
              <a:chExt cx="3497887" cy="3507881"/>
            </a:xfrm>
          </p:grpSpPr>
          <p:sp>
            <p:nvSpPr>
              <p:cNvPr id="55"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74" name="Explosion 1 73"/>
          <p:cNvSpPr/>
          <p:nvPr/>
        </p:nvSpPr>
        <p:spPr bwMode="auto">
          <a:xfrm>
            <a:off x="353427" y="55676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42068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xit" presetSubtype="2" fill="hold" nodeType="withEffect">
                                  <p:stCondLst>
                                    <p:cond delay="0"/>
                                  </p:stCondLst>
                                  <p:childTnLst>
                                    <p:anim calcmode="lin" valueType="num">
                                      <p:cBhvr additive="base">
                                        <p:cTn id="10" dur="500"/>
                                        <p:tgtEl>
                                          <p:spTgt spid="42"/>
                                        </p:tgtEl>
                                        <p:attrNameLst>
                                          <p:attrName>ppt_x</p:attrName>
                                        </p:attrNameLst>
                                      </p:cBhvr>
                                      <p:tavLst>
                                        <p:tav tm="0">
                                          <p:val>
                                            <p:strVal val="ppt_x"/>
                                          </p:val>
                                        </p:tav>
                                        <p:tav tm="100000">
                                          <p:val>
                                            <p:strVal val="1+ppt_w/2"/>
                                          </p:val>
                                        </p:tav>
                                      </p:tavLst>
                                    </p:anim>
                                    <p:anim calcmode="lin" valueType="num">
                                      <p:cBhvr additive="base">
                                        <p:cTn id="11" dur="500"/>
                                        <p:tgtEl>
                                          <p:spTgt spid="42"/>
                                        </p:tgtEl>
                                        <p:attrNameLst>
                                          <p:attrName>ppt_y</p:attrName>
                                        </p:attrNameLst>
                                      </p:cBhvr>
                                      <p:tavLst>
                                        <p:tav tm="0">
                                          <p:val>
                                            <p:strVal val="ppt_y"/>
                                          </p:val>
                                        </p:tav>
                                        <p:tav tm="100000">
                                          <p:val>
                                            <p:strVal val="ppt_y"/>
                                          </p:val>
                                        </p:tav>
                                      </p:tavLst>
                                    </p:anim>
                                    <p:set>
                                      <p:cBhvr>
                                        <p:cTn id="12" dur="1" fill="hold">
                                          <p:stCondLst>
                                            <p:cond delay="499"/>
                                          </p:stCondLst>
                                        </p:cTn>
                                        <p:tgtEl>
                                          <p:spTgt spid="42"/>
                                        </p:tgtEl>
                                        <p:attrNameLst>
                                          <p:attrName>style.visibility</p:attrName>
                                        </p:attrNameLst>
                                      </p:cBhvr>
                                      <p:to>
                                        <p:strVal val="hidden"/>
                                      </p:to>
                                    </p:set>
                                  </p:childTnLst>
                                </p:cTn>
                              </p:par>
                              <p:par>
                                <p:cTn id="13" presetID="3" presetClass="emph" presetSubtype="2" fill="hold" nodeType="withEffect">
                                  <p:stCondLst>
                                    <p:cond delay="0"/>
                                  </p:stCondLst>
                                  <p:childTnLst>
                                    <p:animClr clrSpc="rgb" dir="cw">
                                      <p:cBhvr override="childStyle">
                                        <p:cTn id="14"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xit" presetSubtype="2" fill="hold" nodeType="withEffect">
                                  <p:stCondLst>
                                    <p:cond delay="0"/>
                                  </p:stCondLst>
                                  <p:childTnLst>
                                    <p:anim calcmode="lin" valueType="num">
                                      <p:cBhvr additive="base">
                                        <p:cTn id="22" dur="500"/>
                                        <p:tgtEl>
                                          <p:spTgt spid="9"/>
                                        </p:tgtEl>
                                        <p:attrNameLst>
                                          <p:attrName>ppt_x</p:attrName>
                                        </p:attrNameLst>
                                      </p:cBhvr>
                                      <p:tavLst>
                                        <p:tav tm="0">
                                          <p:val>
                                            <p:strVal val="ppt_x"/>
                                          </p:val>
                                        </p:tav>
                                        <p:tav tm="100000">
                                          <p:val>
                                            <p:strVal val="1+ppt_w/2"/>
                                          </p:val>
                                        </p:tav>
                                      </p:tavLst>
                                    </p:anim>
                                    <p:anim calcmode="lin" valueType="num">
                                      <p:cBhvr additive="base">
                                        <p:cTn id="23" dur="500"/>
                                        <p:tgtEl>
                                          <p:spTgt spid="9"/>
                                        </p:tgtEl>
                                        <p:attrNameLst>
                                          <p:attrName>ppt_y</p:attrName>
                                        </p:attrNameLst>
                                      </p:cBhvr>
                                      <p:tavLst>
                                        <p:tav tm="0">
                                          <p:val>
                                            <p:strVal val="ppt_y"/>
                                          </p:val>
                                        </p:tav>
                                        <p:tav tm="100000">
                                          <p:val>
                                            <p:strVal val="ppt_y"/>
                                          </p:val>
                                        </p:tav>
                                      </p:tavLst>
                                    </p:anim>
                                    <p:set>
                                      <p:cBhvr>
                                        <p:cTn id="24" dur="1" fill="hold">
                                          <p:stCondLst>
                                            <p:cond delay="499"/>
                                          </p:stCondLst>
                                        </p:cTn>
                                        <p:tgtEl>
                                          <p:spTgt spid="9"/>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1+#ppt_w/2"/>
                                          </p:val>
                                        </p:tav>
                                        <p:tav tm="100000">
                                          <p:val>
                                            <p:strVal val="#ppt_x"/>
                                          </p:val>
                                        </p:tav>
                                      </p:tavLst>
                                    </p:anim>
                                    <p:anim calcmode="lin" valueType="num">
                                      <p:cBhvr additive="base">
                                        <p:cTn id="32" dur="500" fill="hold"/>
                                        <p:tgtEl>
                                          <p:spTgt spid="39"/>
                                        </p:tgtEl>
                                        <p:attrNameLst>
                                          <p:attrName>ppt_y</p:attrName>
                                        </p:attrNameLst>
                                      </p:cBhvr>
                                      <p:tavLst>
                                        <p:tav tm="0">
                                          <p:val>
                                            <p:strVal val="#ppt_y"/>
                                          </p:val>
                                        </p:tav>
                                        <p:tav tm="100000">
                                          <p:val>
                                            <p:strVal val="#ppt_y"/>
                                          </p:val>
                                        </p:tav>
                                      </p:tavLst>
                                    </p:anim>
                                  </p:childTnLst>
                                </p:cTn>
                              </p:par>
                              <p:par>
                                <p:cTn id="33" presetID="2" presetClass="exit" presetSubtype="2" fill="hold" nodeType="withEffect">
                                  <p:stCondLst>
                                    <p:cond delay="0"/>
                                  </p:stCondLst>
                                  <p:childTnLst>
                                    <p:anim calcmode="lin" valueType="num">
                                      <p:cBhvr additive="base">
                                        <p:cTn id="34" dur="500"/>
                                        <p:tgtEl>
                                          <p:spTgt spid="5"/>
                                        </p:tgtEl>
                                        <p:attrNameLst>
                                          <p:attrName>ppt_x</p:attrName>
                                        </p:attrNameLst>
                                      </p:cBhvr>
                                      <p:tavLst>
                                        <p:tav tm="0">
                                          <p:val>
                                            <p:strVal val="ppt_x"/>
                                          </p:val>
                                        </p:tav>
                                        <p:tav tm="100000">
                                          <p:val>
                                            <p:strVal val="1+ppt_w/2"/>
                                          </p:val>
                                        </p:tav>
                                      </p:tavLst>
                                    </p:anim>
                                    <p:anim calcmode="lin" valueType="num">
                                      <p:cBhvr additive="base">
                                        <p:cTn id="35" dur="500"/>
                                        <p:tgtEl>
                                          <p:spTgt spid="5"/>
                                        </p:tgtEl>
                                        <p:attrNameLst>
                                          <p:attrName>ppt_y</p:attrName>
                                        </p:attrNameLst>
                                      </p:cBhvr>
                                      <p:tavLst>
                                        <p:tav tm="0">
                                          <p:val>
                                            <p:strVal val="ppt_y"/>
                                          </p:val>
                                        </p:tav>
                                        <p:tav tm="100000">
                                          <p:val>
                                            <p:strVal val="ppt_y"/>
                                          </p:val>
                                        </p:tav>
                                      </p:tavLst>
                                    </p:anim>
                                    <p:set>
                                      <p:cBhvr>
                                        <p:cTn id="36" dur="1" fill="hold">
                                          <p:stCondLst>
                                            <p:cond delay="499"/>
                                          </p:stCondLst>
                                        </p:cTn>
                                        <p:tgtEl>
                                          <p:spTgt spid="5"/>
                                        </p:tgtEl>
                                        <p:attrNameLst>
                                          <p:attrName>style.visibility</p:attrName>
                                        </p:attrNameLst>
                                      </p:cBhvr>
                                      <p:to>
                                        <p:strVal val="hidden"/>
                                      </p:to>
                                    </p:set>
                                  </p:childTnLst>
                                </p:cTn>
                              </p:par>
                              <p:par>
                                <p:cTn id="37" presetID="3" presetClass="emph" presetSubtype="2" fill="hold" nodeType="withEffect">
                                  <p:stCondLst>
                                    <p:cond delay="0"/>
                                  </p:stCondLst>
                                  <p:childTnLst>
                                    <p:animClr clrSpc="rgb" dir="cw">
                                      <p:cBhvr override="childStyle">
                                        <p:cTn id="38"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1+#ppt_w/2"/>
                                          </p:val>
                                        </p:tav>
                                        <p:tav tm="100000">
                                          <p:val>
                                            <p:strVal val="#ppt_x"/>
                                          </p:val>
                                        </p:tav>
                                      </p:tavLst>
                                    </p:anim>
                                    <p:anim calcmode="lin" valueType="num">
                                      <p:cBhvr additive="base">
                                        <p:cTn id="44" dur="500" fill="hold"/>
                                        <p:tgtEl>
                                          <p:spTgt spid="56"/>
                                        </p:tgtEl>
                                        <p:attrNameLst>
                                          <p:attrName>ppt_y</p:attrName>
                                        </p:attrNameLst>
                                      </p:cBhvr>
                                      <p:tavLst>
                                        <p:tav tm="0">
                                          <p:val>
                                            <p:strVal val="#ppt_y"/>
                                          </p:val>
                                        </p:tav>
                                        <p:tav tm="100000">
                                          <p:val>
                                            <p:strVal val="#ppt_y"/>
                                          </p:val>
                                        </p:tav>
                                      </p:tavLst>
                                    </p:anim>
                                  </p:childTnLst>
                                </p:cTn>
                              </p:par>
                              <p:par>
                                <p:cTn id="45" presetID="2" presetClass="exit" presetSubtype="2" fill="hold" nodeType="withEffect">
                                  <p:stCondLst>
                                    <p:cond delay="0"/>
                                  </p:stCondLst>
                                  <p:childTnLst>
                                    <p:anim calcmode="lin" valueType="num">
                                      <p:cBhvr additive="base">
                                        <p:cTn id="46" dur="500"/>
                                        <p:tgtEl>
                                          <p:spTgt spid="39"/>
                                        </p:tgtEl>
                                        <p:attrNameLst>
                                          <p:attrName>ppt_x</p:attrName>
                                        </p:attrNameLst>
                                      </p:cBhvr>
                                      <p:tavLst>
                                        <p:tav tm="0">
                                          <p:val>
                                            <p:strVal val="ppt_x"/>
                                          </p:val>
                                        </p:tav>
                                        <p:tav tm="100000">
                                          <p:val>
                                            <p:strVal val="1+ppt_w/2"/>
                                          </p:val>
                                        </p:tav>
                                      </p:tavLst>
                                    </p:anim>
                                    <p:anim calcmode="lin" valueType="num">
                                      <p:cBhvr additive="base">
                                        <p:cTn id="47" dur="500"/>
                                        <p:tgtEl>
                                          <p:spTgt spid="39"/>
                                        </p:tgtEl>
                                        <p:attrNameLst>
                                          <p:attrName>ppt_y</p:attrName>
                                        </p:attrNameLst>
                                      </p:cBhvr>
                                      <p:tavLst>
                                        <p:tav tm="0">
                                          <p:val>
                                            <p:strVal val="ppt_y"/>
                                          </p:val>
                                        </p:tav>
                                        <p:tav tm="100000">
                                          <p:val>
                                            <p:strVal val="ppt_y"/>
                                          </p:val>
                                        </p:tav>
                                      </p:tavLst>
                                    </p:anim>
                                    <p:set>
                                      <p:cBhvr>
                                        <p:cTn id="48" dur="1" fill="hold">
                                          <p:stCondLst>
                                            <p:cond delay="499"/>
                                          </p:stCondLst>
                                        </p:cTn>
                                        <p:tgtEl>
                                          <p:spTgt spid="39"/>
                                        </p:tgtEl>
                                        <p:attrNameLst>
                                          <p:attrName>style.visibility</p:attrName>
                                        </p:attrNameLst>
                                      </p:cBhvr>
                                      <p:to>
                                        <p:strVal val="hidden"/>
                                      </p:to>
                                    </p:set>
                                  </p:childTnLst>
                                </p:cTn>
                              </p:par>
                              <p:par>
                                <p:cTn id="49" presetID="3" presetClass="emph" presetSubtype="2" fill="hold" nodeType="withEffect">
                                  <p:stCondLst>
                                    <p:cond delay="0"/>
                                  </p:stCondLst>
                                  <p:childTnLst>
                                    <p:animClr clrSpc="rgb" dir="cw">
                                      <p:cBhvr override="childStyle">
                                        <p:cTn id="50"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030"/>
                                        </p:tgtEl>
                                        <p:attrNameLst>
                                          <p:attrName>style.visibility</p:attrName>
                                        </p:attrNameLst>
                                      </p:cBhvr>
                                      <p:to>
                                        <p:strVal val="visible"/>
                                      </p:to>
                                    </p:set>
                                    <p:anim calcmode="lin" valueType="num">
                                      <p:cBhvr additive="base">
                                        <p:cTn id="55" dur="500" fill="hold"/>
                                        <p:tgtEl>
                                          <p:spTgt spid="1030"/>
                                        </p:tgtEl>
                                        <p:attrNameLst>
                                          <p:attrName>ppt_x</p:attrName>
                                        </p:attrNameLst>
                                      </p:cBhvr>
                                      <p:tavLst>
                                        <p:tav tm="0">
                                          <p:val>
                                            <p:strVal val="1+#ppt_w/2"/>
                                          </p:val>
                                        </p:tav>
                                        <p:tav tm="100000">
                                          <p:val>
                                            <p:strVal val="#ppt_x"/>
                                          </p:val>
                                        </p:tav>
                                      </p:tavLst>
                                    </p:anim>
                                    <p:anim calcmode="lin" valueType="num">
                                      <p:cBhvr additive="base">
                                        <p:cTn id="56" dur="500" fill="hold"/>
                                        <p:tgtEl>
                                          <p:spTgt spid="1030"/>
                                        </p:tgtEl>
                                        <p:attrNameLst>
                                          <p:attrName>ppt_y</p:attrName>
                                        </p:attrNameLst>
                                      </p:cBhvr>
                                      <p:tavLst>
                                        <p:tav tm="0">
                                          <p:val>
                                            <p:strVal val="#ppt_y"/>
                                          </p:val>
                                        </p:tav>
                                        <p:tav tm="100000">
                                          <p:val>
                                            <p:strVal val="#ppt_y"/>
                                          </p:val>
                                        </p:tav>
                                      </p:tavLst>
                                    </p:anim>
                                  </p:childTnLst>
                                </p:cTn>
                              </p:par>
                              <p:par>
                                <p:cTn id="57" presetID="2" presetClass="exit" presetSubtype="2" fill="hold" nodeType="withEffect">
                                  <p:stCondLst>
                                    <p:cond delay="0"/>
                                  </p:stCondLst>
                                  <p:childTnLst>
                                    <p:anim calcmode="lin" valueType="num">
                                      <p:cBhvr additive="base">
                                        <p:cTn id="58" dur="500"/>
                                        <p:tgtEl>
                                          <p:spTgt spid="56"/>
                                        </p:tgtEl>
                                        <p:attrNameLst>
                                          <p:attrName>ppt_x</p:attrName>
                                        </p:attrNameLst>
                                      </p:cBhvr>
                                      <p:tavLst>
                                        <p:tav tm="0">
                                          <p:val>
                                            <p:strVal val="ppt_x"/>
                                          </p:val>
                                        </p:tav>
                                        <p:tav tm="100000">
                                          <p:val>
                                            <p:strVal val="1+ppt_w/2"/>
                                          </p:val>
                                        </p:tav>
                                      </p:tavLst>
                                    </p:anim>
                                    <p:anim calcmode="lin" valueType="num">
                                      <p:cBhvr additive="base">
                                        <p:cTn id="59" dur="500"/>
                                        <p:tgtEl>
                                          <p:spTgt spid="56"/>
                                        </p:tgtEl>
                                        <p:attrNameLst>
                                          <p:attrName>ppt_y</p:attrName>
                                        </p:attrNameLst>
                                      </p:cBhvr>
                                      <p:tavLst>
                                        <p:tav tm="0">
                                          <p:val>
                                            <p:strVal val="ppt_y"/>
                                          </p:val>
                                        </p:tav>
                                        <p:tav tm="100000">
                                          <p:val>
                                            <p:strVal val="ppt_y"/>
                                          </p:val>
                                        </p:tav>
                                      </p:tavLst>
                                    </p:anim>
                                    <p:set>
                                      <p:cBhvr>
                                        <p:cTn id="60" dur="1" fill="hold">
                                          <p:stCondLst>
                                            <p:cond delay="499"/>
                                          </p:stCondLst>
                                        </p:cTn>
                                        <p:tgtEl>
                                          <p:spTgt spid="56"/>
                                        </p:tgtEl>
                                        <p:attrNameLst>
                                          <p:attrName>style.visibility</p:attrName>
                                        </p:attrNameLst>
                                      </p:cBhvr>
                                      <p:to>
                                        <p:strVal val="hidden"/>
                                      </p:to>
                                    </p:set>
                                  </p:childTnLst>
                                </p:cTn>
                              </p:par>
                              <p:par>
                                <p:cTn id="61" presetID="3" presetClass="emph" presetSubtype="2" fill="hold" nodeType="withEffect">
                                  <p:stCondLst>
                                    <p:cond delay="0"/>
                                  </p:stCondLst>
                                  <p:childTnLst>
                                    <p:animClr clrSpc="rgb" dir="cw">
                                      <p:cBhvr override="childStyle">
                                        <p:cTn id="62" dur="1000" fill="hold"/>
                                        <p:tgtEl>
                                          <p:spTgt spid="3">
                                            <p:txEl>
                                              <p:pRg st="4" end="4"/>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4" end="4"/>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07099" y="4815275"/>
            <a:ext cx="2149810" cy="1774901"/>
            <a:chOff x="3535255" y="1818731"/>
            <a:chExt cx="5116583" cy="4224294"/>
          </a:xfrm>
        </p:grpSpPr>
        <p:grpSp>
          <p:nvGrpSpPr>
            <p:cNvPr id="89" name="Group 88"/>
            <p:cNvGrpSpPr/>
            <p:nvPr/>
          </p:nvGrpSpPr>
          <p:grpSpPr>
            <a:xfrm>
              <a:off x="4368855" y="1818731"/>
              <a:ext cx="1319867" cy="1018047"/>
              <a:chOff x="3808412" y="619583"/>
              <a:chExt cx="1749425" cy="1349375"/>
            </a:xfrm>
            <a:solidFill>
              <a:schemeClr val="accent6">
                <a:lumMod val="75000"/>
              </a:schemeClr>
            </a:solidFill>
          </p:grpSpPr>
          <p:sp>
            <p:nvSpPr>
              <p:cNvPr id="108"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13"/>
              <p:cNvSpPr>
                <a:spLocks noChangeArrowheads="1"/>
              </p:cNvSpPr>
              <p:nvPr/>
            </p:nvSpPr>
            <p:spPr bwMode="auto">
              <a:xfrm>
                <a:off x="3808412" y="1181558"/>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0" name="Rectangle 14"/>
              <p:cNvSpPr>
                <a:spLocks noChangeArrowheads="1"/>
              </p:cNvSpPr>
              <p:nvPr/>
            </p:nvSpPr>
            <p:spPr bwMode="auto">
              <a:xfrm>
                <a:off x="3808412" y="1464133"/>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0" name="Group 89"/>
            <p:cNvGrpSpPr/>
            <p:nvPr/>
          </p:nvGrpSpPr>
          <p:grpSpPr>
            <a:xfrm>
              <a:off x="6493576" y="5024978"/>
              <a:ext cx="1318670" cy="1018047"/>
              <a:chOff x="6624637" y="4869320"/>
              <a:chExt cx="1747838" cy="1349376"/>
            </a:xfrm>
          </p:grpSpPr>
          <p:sp>
            <p:nvSpPr>
              <p:cNvPr id="104"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Rectangle 17"/>
              <p:cNvSpPr>
                <a:spLocks noChangeArrowheads="1"/>
              </p:cNvSpPr>
              <p:nvPr/>
            </p:nvSpPr>
            <p:spPr bwMode="auto">
              <a:xfrm>
                <a:off x="6624637" y="5432883"/>
                <a:ext cx="1747838" cy="223838"/>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6" name="Rectangle 18"/>
              <p:cNvSpPr>
                <a:spLocks noChangeArrowheads="1"/>
              </p:cNvSpPr>
              <p:nvPr/>
            </p:nvSpPr>
            <p:spPr bwMode="auto">
              <a:xfrm>
                <a:off x="6624637" y="5715458"/>
                <a:ext cx="1747838" cy="220663"/>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1" name="Group 90"/>
            <p:cNvGrpSpPr/>
            <p:nvPr/>
          </p:nvGrpSpPr>
          <p:grpSpPr>
            <a:xfrm>
              <a:off x="5722259" y="2137321"/>
              <a:ext cx="687481" cy="341345"/>
              <a:chOff x="5651823" y="1798006"/>
              <a:chExt cx="819505" cy="406897"/>
            </a:xfrm>
            <a:solidFill>
              <a:schemeClr val="accent6">
                <a:lumMod val="75000"/>
              </a:schemeClr>
            </a:solidFill>
          </p:grpSpPr>
          <p:sp>
            <p:nvSpPr>
              <p:cNvPr id="102"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2" name="Group 91"/>
            <p:cNvGrpSpPr/>
            <p:nvPr/>
          </p:nvGrpSpPr>
          <p:grpSpPr>
            <a:xfrm>
              <a:off x="6443275" y="2273858"/>
              <a:ext cx="2208563" cy="2819389"/>
              <a:chOff x="6511304" y="1960765"/>
              <a:chExt cx="2632696" cy="3360826"/>
            </a:xfrm>
          </p:grpSpPr>
          <p:sp>
            <p:nvSpPr>
              <p:cNvPr id="98"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9"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0"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3" name="Group 92"/>
            <p:cNvGrpSpPr/>
            <p:nvPr/>
          </p:nvGrpSpPr>
          <p:grpSpPr>
            <a:xfrm>
              <a:off x="3535255" y="2770904"/>
              <a:ext cx="2934370" cy="2942753"/>
              <a:chOff x="3044826" y="2553263"/>
              <a:chExt cx="3497887" cy="3507881"/>
            </a:xfrm>
          </p:grpSpPr>
          <p:sp>
            <p:nvSpPr>
              <p:cNvPr id="94"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12" name="Explosion 1 111"/>
          <p:cNvSpPr/>
          <p:nvPr/>
        </p:nvSpPr>
        <p:spPr bwMode="auto">
          <a:xfrm>
            <a:off x="938217" y="6141805"/>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p:cNvSpPr>
            <a:spLocks noGrp="1"/>
          </p:cNvSpPr>
          <p:nvPr>
            <p:ph sz="quarter" idx="16"/>
          </p:nvPr>
        </p:nvSpPr>
        <p:spPr>
          <a:xfrm>
            <a:off x="381718" y="2020900"/>
            <a:ext cx="3090786" cy="1866448"/>
          </a:xfrm>
        </p:spPr>
        <p:txBody>
          <a:bodyPr>
            <a:noAutofit/>
          </a:bodyPr>
          <a:lstStyle/>
          <a:p>
            <a:r>
              <a:rPr lang="en-US" sz="2000" dirty="0">
                <a:solidFill>
                  <a:schemeClr val="bg1">
                    <a:lumMod val="95000"/>
                  </a:schemeClr>
                </a:solidFill>
              </a:rPr>
              <a:t>Your Way, Your Platform</a:t>
            </a:r>
          </a:p>
          <a:p>
            <a:r>
              <a:rPr lang="en-US" sz="2000" dirty="0">
                <a:solidFill>
                  <a:schemeClr val="bg1">
                    <a:lumMod val="95000"/>
                  </a:schemeClr>
                </a:solidFill>
              </a:rPr>
              <a:t>Easy Customization</a:t>
            </a:r>
          </a:p>
          <a:p>
            <a:r>
              <a:rPr lang="en-US" sz="2000" dirty="0">
                <a:solidFill>
                  <a:schemeClr val="bg1">
                    <a:lumMod val="95000"/>
                  </a:schemeClr>
                </a:solidFill>
              </a:rPr>
              <a:t>Change Control</a:t>
            </a:r>
          </a:p>
          <a:p>
            <a:r>
              <a:rPr lang="en-US" sz="2000" dirty="0">
                <a:solidFill>
                  <a:schemeClr val="bg1">
                    <a:lumMod val="95000"/>
                  </a:schemeClr>
                </a:solidFill>
              </a:rPr>
              <a:t>Secret Variables</a:t>
            </a:r>
          </a:p>
          <a:p>
            <a:r>
              <a:rPr lang="en-US" sz="2000" dirty="0">
                <a:solidFill>
                  <a:schemeClr val="bg1">
                    <a:lumMod val="95000"/>
                  </a:schemeClr>
                </a:solidFill>
              </a:rPr>
              <a:t>Drafts &amp; Clones</a:t>
            </a: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p:txBody>
      </p:sp>
      <p:sp>
        <p:nvSpPr>
          <p:cNvPr id="2" name="Text Placeholder 1"/>
          <p:cNvSpPr>
            <a:spLocks noGrp="1"/>
          </p:cNvSpPr>
          <p:nvPr>
            <p:ph type="body" idx="15"/>
          </p:nvPr>
        </p:nvSpPr>
        <p:spPr/>
        <p:txBody>
          <a:bodyPr/>
          <a:lstStyle/>
          <a:p>
            <a:r>
              <a:rPr lang="en-US" dirty="0"/>
              <a:t>Team Build 2015:</a:t>
            </a:r>
          </a:p>
          <a:p>
            <a:r>
              <a:rPr lang="en-US" dirty="0"/>
              <a:t>Design</a:t>
            </a:r>
          </a:p>
        </p:txBody>
      </p:sp>
      <p:pic>
        <p:nvPicPr>
          <p:cNvPr id="4" name="Picture 3"/>
          <p:cNvPicPr>
            <a:picLocks noChangeAspect="1"/>
          </p:cNvPicPr>
          <p:nvPr/>
        </p:nvPicPr>
        <p:blipFill>
          <a:blip r:embed="rId3"/>
          <a:stretch>
            <a:fillRect/>
          </a:stretch>
        </p:blipFill>
        <p:spPr>
          <a:xfrm>
            <a:off x="4776396" y="222123"/>
            <a:ext cx="7096554" cy="6530571"/>
          </a:xfrm>
          <a:prstGeom prst="rect">
            <a:avLst/>
          </a:prstGeom>
          <a:ln>
            <a:noFill/>
          </a:ln>
          <a:effectLst>
            <a:outerShdw blurRad="292100" dist="139700" dir="2700000" algn="tl" rotWithShape="0">
              <a:srgbClr val="333333">
                <a:alpha val="65000"/>
              </a:srgbClr>
            </a:outerShdw>
          </a:effectLst>
        </p:spPr>
      </p:pic>
      <p:pic>
        <p:nvPicPr>
          <p:cNvPr id="1026" name="Picture 2" descr="Add script tas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98" y="2082942"/>
            <a:ext cx="8479849" cy="33035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936469" y="264455"/>
            <a:ext cx="8201577" cy="6525525"/>
            <a:chOff x="3936469" y="264455"/>
            <a:chExt cx="8201577" cy="6525525"/>
          </a:xfrm>
        </p:grpSpPr>
        <p:pic>
          <p:nvPicPr>
            <p:cNvPr id="11" name="Picture 10"/>
            <p:cNvPicPr>
              <a:picLocks noChangeAspect="1"/>
            </p:cNvPicPr>
            <p:nvPr/>
          </p:nvPicPr>
          <p:blipFill>
            <a:blip r:embed="rId5"/>
            <a:stretch>
              <a:fillRect/>
            </a:stretch>
          </p:blipFill>
          <p:spPr>
            <a:xfrm>
              <a:off x="5587805" y="2804271"/>
              <a:ext cx="6550241" cy="3985709"/>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6"/>
            <a:srcRect b="15680"/>
            <a:stretch/>
          </p:blipFill>
          <p:spPr>
            <a:xfrm>
              <a:off x="3936469" y="264455"/>
              <a:ext cx="6853451" cy="3073105"/>
            </a:xfrm>
            <a:prstGeom prst="rect">
              <a:avLst/>
            </a:prstGeom>
            <a:ln>
              <a:noFill/>
            </a:ln>
            <a:effectLst>
              <a:outerShdw blurRad="292100" dist="139700" dir="2700000" algn="tl" rotWithShape="0">
                <a:srgbClr val="333333">
                  <a:alpha val="65000"/>
                </a:srgbClr>
              </a:outerShdw>
            </a:effectLst>
          </p:spPr>
        </p:pic>
      </p:grpSp>
      <p:pic>
        <p:nvPicPr>
          <p:cNvPr id="1032" name="Picture 8" descr="Secre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774" y="2203890"/>
            <a:ext cx="8646272" cy="24589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3923295" y="321027"/>
            <a:ext cx="8234021" cy="6482186"/>
            <a:chOff x="3923295" y="321027"/>
            <a:chExt cx="8234021" cy="6482186"/>
          </a:xfrm>
        </p:grpSpPr>
        <p:pic>
          <p:nvPicPr>
            <p:cNvPr id="1036" name="Picture 12" descr="Draf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9888" y="1883800"/>
              <a:ext cx="4587428" cy="49194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Save as a draf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3295" y="321027"/>
              <a:ext cx="3627323" cy="26907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2002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3" presetClass="emph" presetSubtype="2" fill="hold" nodeType="withEffect">
                                  <p:stCondLst>
                                    <p:cond delay="0"/>
                                  </p:stCondLst>
                                  <p:childTnLst>
                                    <p:animClr clrSpc="rgb" dir="cw">
                                      <p:cBhvr override="childStyle">
                                        <p:cTn id="10"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1+#ppt_w/2"/>
                                          </p:val>
                                        </p:tav>
                                        <p:tav tm="100000">
                                          <p:val>
                                            <p:strVal val="#ppt_x"/>
                                          </p:val>
                                        </p:tav>
                                      </p:tavLst>
                                    </p:anim>
                                    <p:anim calcmode="lin" valueType="num">
                                      <p:cBhvr additive="base">
                                        <p:cTn id="16" dur="500" fill="hold"/>
                                        <p:tgtEl>
                                          <p:spTgt spid="1026"/>
                                        </p:tgtEl>
                                        <p:attrNameLst>
                                          <p:attrName>ppt_y</p:attrName>
                                        </p:attrNameLst>
                                      </p:cBhvr>
                                      <p:tavLst>
                                        <p:tav tm="0">
                                          <p:val>
                                            <p:strVal val="#ppt_y"/>
                                          </p:val>
                                        </p:tav>
                                        <p:tav tm="100000">
                                          <p:val>
                                            <p:strVal val="#ppt_y"/>
                                          </p:val>
                                        </p:tav>
                                      </p:tavLst>
                                    </p:anim>
                                  </p:childTnLst>
                                </p:cTn>
                              </p:par>
                              <p:par>
                                <p:cTn id="17" presetID="2" presetClass="exit" presetSubtype="2" fill="hold" nodeType="withEffect">
                                  <p:stCondLst>
                                    <p:cond delay="0"/>
                                  </p:stCondLst>
                                  <p:childTnLst>
                                    <p:anim calcmode="lin" valueType="num">
                                      <p:cBhvr additive="base">
                                        <p:cTn id="18" dur="500"/>
                                        <p:tgtEl>
                                          <p:spTgt spid="4"/>
                                        </p:tgtEl>
                                        <p:attrNameLst>
                                          <p:attrName>ppt_x</p:attrName>
                                        </p:attrNameLst>
                                      </p:cBhvr>
                                      <p:tavLst>
                                        <p:tav tm="0">
                                          <p:val>
                                            <p:strVal val="ppt_x"/>
                                          </p:val>
                                        </p:tav>
                                        <p:tav tm="100000">
                                          <p:val>
                                            <p:strVal val="1+ppt_w/2"/>
                                          </p:val>
                                        </p:tav>
                                      </p:tavLst>
                                    </p:anim>
                                    <p:anim calcmode="lin" valueType="num">
                                      <p:cBhvr additive="base">
                                        <p:cTn id="19" dur="500"/>
                                        <p:tgtEl>
                                          <p:spTgt spid="4"/>
                                        </p:tgtEl>
                                        <p:attrNameLst>
                                          <p:attrName>ppt_y</p:attrName>
                                        </p:attrNameLst>
                                      </p:cBhvr>
                                      <p:tavLst>
                                        <p:tav tm="0">
                                          <p:val>
                                            <p:strVal val="ppt_y"/>
                                          </p:val>
                                        </p:tav>
                                        <p:tav tm="100000">
                                          <p:val>
                                            <p:strVal val="ppt_y"/>
                                          </p:val>
                                        </p:tav>
                                      </p:tavLst>
                                    </p:anim>
                                    <p:set>
                                      <p:cBhvr>
                                        <p:cTn id="20" dur="1" fill="hold">
                                          <p:stCondLst>
                                            <p:cond delay="499"/>
                                          </p:stCondLst>
                                        </p:cTn>
                                        <p:tgtEl>
                                          <p:spTgt spid="4"/>
                                        </p:tgtEl>
                                        <p:attrNameLst>
                                          <p:attrName>style.visibility</p:attrName>
                                        </p:attrNameLst>
                                      </p:cBhvr>
                                      <p:to>
                                        <p:strVal val="hidden"/>
                                      </p:to>
                                    </p:set>
                                  </p:childTnLst>
                                </p:cTn>
                              </p:par>
                              <p:par>
                                <p:cTn id="21" presetID="3" presetClass="emph" presetSubtype="2" fill="hold" nodeType="withEffect">
                                  <p:stCondLst>
                                    <p:cond delay="0"/>
                                  </p:stCondLst>
                                  <p:childTnLst>
                                    <p:animClr clrSpc="rgb" dir="cw">
                                      <p:cBhvr override="childStyle">
                                        <p:cTn id="22"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xit" presetSubtype="2" fill="hold" nodeType="withEffect">
                                  <p:stCondLst>
                                    <p:cond delay="0"/>
                                  </p:stCondLst>
                                  <p:childTnLst>
                                    <p:anim calcmode="lin" valueType="num">
                                      <p:cBhvr additive="base">
                                        <p:cTn id="30" dur="500"/>
                                        <p:tgtEl>
                                          <p:spTgt spid="1026"/>
                                        </p:tgtEl>
                                        <p:attrNameLst>
                                          <p:attrName>ppt_x</p:attrName>
                                        </p:attrNameLst>
                                      </p:cBhvr>
                                      <p:tavLst>
                                        <p:tav tm="0">
                                          <p:val>
                                            <p:strVal val="ppt_x"/>
                                          </p:val>
                                        </p:tav>
                                        <p:tav tm="100000">
                                          <p:val>
                                            <p:strVal val="1+ppt_w/2"/>
                                          </p:val>
                                        </p:tav>
                                      </p:tavLst>
                                    </p:anim>
                                    <p:anim calcmode="lin" valueType="num">
                                      <p:cBhvr additive="base">
                                        <p:cTn id="31" dur="500"/>
                                        <p:tgtEl>
                                          <p:spTgt spid="1026"/>
                                        </p:tgtEl>
                                        <p:attrNameLst>
                                          <p:attrName>ppt_y</p:attrName>
                                        </p:attrNameLst>
                                      </p:cBhvr>
                                      <p:tavLst>
                                        <p:tav tm="0">
                                          <p:val>
                                            <p:strVal val="ppt_y"/>
                                          </p:val>
                                        </p:tav>
                                        <p:tav tm="100000">
                                          <p:val>
                                            <p:strVal val="ppt_y"/>
                                          </p:val>
                                        </p:tav>
                                      </p:tavLst>
                                    </p:anim>
                                    <p:set>
                                      <p:cBhvr>
                                        <p:cTn id="32" dur="1" fill="hold">
                                          <p:stCondLst>
                                            <p:cond delay="499"/>
                                          </p:stCondLst>
                                        </p:cTn>
                                        <p:tgtEl>
                                          <p:spTgt spid="1026"/>
                                        </p:tgtEl>
                                        <p:attrNameLst>
                                          <p:attrName>style.visibility</p:attrName>
                                        </p:attrNameLst>
                                      </p:cBhvr>
                                      <p:to>
                                        <p:strVal val="hidden"/>
                                      </p:to>
                                    </p:set>
                                  </p:childTnLst>
                                </p:cTn>
                              </p:par>
                              <p:par>
                                <p:cTn id="33" presetID="3" presetClass="emph" presetSubtype="2" fill="hold" nodeType="withEffect">
                                  <p:stCondLst>
                                    <p:cond delay="0"/>
                                  </p:stCondLst>
                                  <p:childTnLst>
                                    <p:animClr clrSpc="rgb" dir="cw">
                                      <p:cBhvr override="childStyle">
                                        <p:cTn id="34"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032"/>
                                        </p:tgtEl>
                                        <p:attrNameLst>
                                          <p:attrName>style.visibility</p:attrName>
                                        </p:attrNameLst>
                                      </p:cBhvr>
                                      <p:to>
                                        <p:strVal val="visible"/>
                                      </p:to>
                                    </p:set>
                                    <p:anim calcmode="lin" valueType="num">
                                      <p:cBhvr additive="base">
                                        <p:cTn id="39" dur="500" fill="hold"/>
                                        <p:tgtEl>
                                          <p:spTgt spid="1032"/>
                                        </p:tgtEl>
                                        <p:attrNameLst>
                                          <p:attrName>ppt_x</p:attrName>
                                        </p:attrNameLst>
                                      </p:cBhvr>
                                      <p:tavLst>
                                        <p:tav tm="0">
                                          <p:val>
                                            <p:strVal val="1+#ppt_w/2"/>
                                          </p:val>
                                        </p:tav>
                                        <p:tav tm="100000">
                                          <p:val>
                                            <p:strVal val="#ppt_x"/>
                                          </p:val>
                                        </p:tav>
                                      </p:tavLst>
                                    </p:anim>
                                    <p:anim calcmode="lin" valueType="num">
                                      <p:cBhvr additive="base">
                                        <p:cTn id="40" dur="500" fill="hold"/>
                                        <p:tgtEl>
                                          <p:spTgt spid="1032"/>
                                        </p:tgtEl>
                                        <p:attrNameLst>
                                          <p:attrName>ppt_y</p:attrName>
                                        </p:attrNameLst>
                                      </p:cBhvr>
                                      <p:tavLst>
                                        <p:tav tm="0">
                                          <p:val>
                                            <p:strVal val="#ppt_y"/>
                                          </p:val>
                                        </p:tav>
                                        <p:tav tm="100000">
                                          <p:val>
                                            <p:strVal val="#ppt_y"/>
                                          </p:val>
                                        </p:tav>
                                      </p:tavLst>
                                    </p:anim>
                                  </p:childTnLst>
                                </p:cTn>
                              </p:par>
                              <p:par>
                                <p:cTn id="41" presetID="2" presetClass="exit" presetSubtype="2" fill="hold" nodeType="withEffect">
                                  <p:stCondLst>
                                    <p:cond delay="0"/>
                                  </p:stCondLst>
                                  <p:childTnLst>
                                    <p:anim calcmode="lin" valueType="num">
                                      <p:cBhvr additive="base">
                                        <p:cTn id="42" dur="500"/>
                                        <p:tgtEl>
                                          <p:spTgt spid="12"/>
                                        </p:tgtEl>
                                        <p:attrNameLst>
                                          <p:attrName>ppt_x</p:attrName>
                                        </p:attrNameLst>
                                      </p:cBhvr>
                                      <p:tavLst>
                                        <p:tav tm="0">
                                          <p:val>
                                            <p:strVal val="ppt_x"/>
                                          </p:val>
                                        </p:tav>
                                        <p:tav tm="100000">
                                          <p:val>
                                            <p:strVal val="1+ppt_w/2"/>
                                          </p:val>
                                        </p:tav>
                                      </p:tavLst>
                                    </p:anim>
                                    <p:anim calcmode="lin" valueType="num">
                                      <p:cBhvr additive="base">
                                        <p:cTn id="43" dur="500"/>
                                        <p:tgtEl>
                                          <p:spTgt spid="12"/>
                                        </p:tgtEl>
                                        <p:attrNameLst>
                                          <p:attrName>ppt_y</p:attrName>
                                        </p:attrNameLst>
                                      </p:cBhvr>
                                      <p:tavLst>
                                        <p:tav tm="0">
                                          <p:val>
                                            <p:strVal val="ppt_y"/>
                                          </p:val>
                                        </p:tav>
                                        <p:tav tm="100000">
                                          <p:val>
                                            <p:strVal val="ppt_y"/>
                                          </p:val>
                                        </p:tav>
                                      </p:tavLst>
                                    </p:anim>
                                    <p:set>
                                      <p:cBhvr>
                                        <p:cTn id="44" dur="1" fill="hold">
                                          <p:stCondLst>
                                            <p:cond delay="499"/>
                                          </p:stCondLst>
                                        </p:cTn>
                                        <p:tgtEl>
                                          <p:spTgt spid="12"/>
                                        </p:tgtEl>
                                        <p:attrNameLst>
                                          <p:attrName>style.visibility</p:attrName>
                                        </p:attrNameLst>
                                      </p:cBhvr>
                                      <p:to>
                                        <p:strVal val="hidden"/>
                                      </p:to>
                                    </p:set>
                                  </p:childTnLst>
                                </p:cTn>
                              </p:par>
                              <p:par>
                                <p:cTn id="45" presetID="3" presetClass="emph" presetSubtype="2" fill="hold" nodeType="withEffect">
                                  <p:stCondLst>
                                    <p:cond delay="0"/>
                                  </p:stCondLst>
                                  <p:childTnLst>
                                    <p:animClr clrSpc="rgb" dir="cw">
                                      <p:cBhvr override="childStyle">
                                        <p:cTn id="46"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1+#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par>
                                <p:cTn id="53" presetID="2" presetClass="exit" presetSubtype="2" fill="hold" nodeType="withEffect">
                                  <p:stCondLst>
                                    <p:cond delay="0"/>
                                  </p:stCondLst>
                                  <p:childTnLst>
                                    <p:anim calcmode="lin" valueType="num">
                                      <p:cBhvr additive="base">
                                        <p:cTn id="54" dur="500"/>
                                        <p:tgtEl>
                                          <p:spTgt spid="1032"/>
                                        </p:tgtEl>
                                        <p:attrNameLst>
                                          <p:attrName>ppt_x</p:attrName>
                                        </p:attrNameLst>
                                      </p:cBhvr>
                                      <p:tavLst>
                                        <p:tav tm="0">
                                          <p:val>
                                            <p:strVal val="ppt_x"/>
                                          </p:val>
                                        </p:tav>
                                        <p:tav tm="100000">
                                          <p:val>
                                            <p:strVal val="1+ppt_w/2"/>
                                          </p:val>
                                        </p:tav>
                                      </p:tavLst>
                                    </p:anim>
                                    <p:anim calcmode="lin" valueType="num">
                                      <p:cBhvr additive="base">
                                        <p:cTn id="55" dur="500"/>
                                        <p:tgtEl>
                                          <p:spTgt spid="1032"/>
                                        </p:tgtEl>
                                        <p:attrNameLst>
                                          <p:attrName>ppt_y</p:attrName>
                                        </p:attrNameLst>
                                      </p:cBhvr>
                                      <p:tavLst>
                                        <p:tav tm="0">
                                          <p:val>
                                            <p:strVal val="ppt_y"/>
                                          </p:val>
                                        </p:tav>
                                        <p:tav tm="100000">
                                          <p:val>
                                            <p:strVal val="ppt_y"/>
                                          </p:val>
                                        </p:tav>
                                      </p:tavLst>
                                    </p:anim>
                                    <p:set>
                                      <p:cBhvr>
                                        <p:cTn id="56" dur="1" fill="hold">
                                          <p:stCondLst>
                                            <p:cond delay="499"/>
                                          </p:stCondLst>
                                        </p:cTn>
                                        <p:tgtEl>
                                          <p:spTgt spid="1032"/>
                                        </p:tgtEl>
                                        <p:attrNameLst>
                                          <p:attrName>style.visibility</p:attrName>
                                        </p:attrNameLst>
                                      </p:cBhvr>
                                      <p:to>
                                        <p:strVal val="hidden"/>
                                      </p:to>
                                    </p:set>
                                  </p:childTnLst>
                                </p:cTn>
                              </p:par>
                              <p:par>
                                <p:cTn id="57" presetID="3" presetClass="emph" presetSubtype="2" fill="hold" nodeType="withEffect">
                                  <p:stCondLst>
                                    <p:cond delay="0"/>
                                  </p:stCondLst>
                                  <p:childTnLst>
                                    <p:animClr clrSpc="rgb" dir="cw">
                                      <p:cBhvr override="childStyle">
                                        <p:cTn id="58" dur="1000" fill="hold"/>
                                        <p:tgtEl>
                                          <p:spTgt spid="3">
                                            <p:txEl>
                                              <p:pRg st="4" end="4"/>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4" end="4"/>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422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1113" y="1826498"/>
            <a:ext cx="11934883" cy="4067249"/>
          </a:xfrm>
          <a:prstGeom prst="rect">
            <a:avLst/>
          </a:prstGeom>
        </p:spPr>
      </p:pic>
      <p:grpSp>
        <p:nvGrpSpPr>
          <p:cNvPr id="2" name="Group 1"/>
          <p:cNvGrpSpPr/>
          <p:nvPr/>
        </p:nvGrpSpPr>
        <p:grpSpPr>
          <a:xfrm>
            <a:off x="4531796" y="2685733"/>
            <a:ext cx="2641088" cy="2673035"/>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580274" y="2024107"/>
            <a:ext cx="4286319" cy="1938608"/>
          </a:xfrm>
          <a:prstGeom prst="rect">
            <a:avLst/>
          </a:prstGeom>
        </p:spPr>
        <p:txBody>
          <a:bodyPr wrap="square">
            <a:spAutoFit/>
          </a:bodyPr>
          <a:lstStyle/>
          <a:p>
            <a:pPr defTabSz="932597"/>
            <a:r>
              <a:rPr lang="en-US" sz="3999" kern="0" spc="-190" dirty="0">
                <a:solidFill>
                  <a:srgbClr val="FFFFFF"/>
                </a:solidFill>
              </a:rPr>
              <a:t>Visual Studio Online</a:t>
            </a:r>
            <a:endParaRPr lang="en-US" sz="1199" kern="0" dirty="0">
              <a:solidFill>
                <a:srgbClr val="FFFFFF"/>
              </a:solidFill>
            </a:endParaRPr>
          </a:p>
          <a:p>
            <a:pPr defTabSz="932597">
              <a:defRPr/>
            </a:pPr>
            <a:r>
              <a:rPr lang="en-US" sz="3999" kern="0" spc="-190" dirty="0">
                <a:solidFill>
                  <a:srgbClr val="FFFFFF"/>
                </a:solidFill>
              </a:rPr>
              <a:t>Visual Studio</a:t>
            </a:r>
          </a:p>
          <a:p>
            <a:pPr defTabSz="932597">
              <a:defRPr/>
            </a:pPr>
            <a:r>
              <a:rPr lang="en-US" sz="3999" kern="0" spc="-190" dirty="0">
                <a:solidFill>
                  <a:srgbClr val="FFFFFF"/>
                </a:solidFill>
              </a:rPr>
              <a:t>.NET</a:t>
            </a:r>
          </a:p>
        </p:txBody>
      </p:sp>
      <p:sp>
        <p:nvSpPr>
          <p:cNvPr id="4" name="Title 3"/>
          <p:cNvSpPr>
            <a:spLocks noGrp="1"/>
          </p:cNvSpPr>
          <p:nvPr>
            <p:ph type="title"/>
          </p:nvPr>
        </p:nvSpPr>
        <p:spPr/>
        <p:txBody>
          <a:bodyPr/>
          <a:lstStyle/>
          <a:p>
            <a:r>
              <a:rPr lang="en-US" sz="4799" dirty="0">
                <a:gradFill>
                  <a:gsLst>
                    <a:gs pos="20354">
                      <a:schemeClr val="bg1"/>
                    </a:gs>
                    <a:gs pos="45000">
                      <a:schemeClr val="bg1"/>
                    </a:gs>
                  </a:gsLst>
                  <a:lin ang="5400000" scaled="0"/>
                </a:gradFill>
              </a:rPr>
              <a:t>Every app  Every Developer  Every Platform</a:t>
            </a:r>
          </a:p>
        </p:txBody>
      </p:sp>
    </p:spTree>
    <p:extLst>
      <p:ext uri="{BB962C8B-B14F-4D97-AF65-F5344CB8AC3E}">
        <p14:creationId xmlns:p14="http://schemas.microsoft.com/office/powerpoint/2010/main" val="39650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delivery challenges</a:t>
            </a:r>
            <a:endParaRPr lang="de-DE" dirty="0"/>
          </a:p>
        </p:txBody>
      </p:sp>
      <p:grpSp>
        <p:nvGrpSpPr>
          <p:cNvPr id="82" name="Group 81"/>
          <p:cNvGrpSpPr/>
          <p:nvPr/>
        </p:nvGrpSpPr>
        <p:grpSpPr>
          <a:xfrm>
            <a:off x="0" y="1414291"/>
            <a:ext cx="4088894" cy="4565870"/>
            <a:chOff x="0" y="1414291"/>
            <a:chExt cx="4088894" cy="4565870"/>
          </a:xfrm>
        </p:grpSpPr>
        <p:sp>
          <p:nvSpPr>
            <p:cNvPr id="83"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84" name="TextBox 83"/>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85" name="Group 84"/>
            <p:cNvGrpSpPr/>
            <p:nvPr/>
          </p:nvGrpSpPr>
          <p:grpSpPr>
            <a:xfrm>
              <a:off x="2027237" y="1945652"/>
              <a:ext cx="2061657" cy="4034509"/>
              <a:chOff x="7429500" y="2065338"/>
              <a:chExt cx="1879600" cy="3678237"/>
            </a:xfrm>
          </p:grpSpPr>
          <p:sp>
            <p:nvSpPr>
              <p:cNvPr id="87"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8"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9"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0"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1"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8"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9"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0"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1"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6"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8"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1"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3"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4"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5"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6"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7"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pic>
          <p:nvPicPr>
            <p:cNvPr id="86" name="Picture 85"/>
            <p:cNvPicPr>
              <a:picLocks noChangeAspect="1"/>
            </p:cNvPicPr>
            <p:nvPr/>
          </p:nvPicPr>
          <p:blipFill>
            <a:blip r:embed="rId3"/>
            <a:stretch>
              <a:fillRect/>
            </a:stretch>
          </p:blipFill>
          <p:spPr>
            <a:xfrm>
              <a:off x="1189037" y="2735262"/>
              <a:ext cx="765000" cy="990000"/>
            </a:xfrm>
            <a:prstGeom prst="rect">
              <a:avLst/>
            </a:prstGeom>
          </p:spPr>
        </p:pic>
      </p:grpSp>
      <p:grpSp>
        <p:nvGrpSpPr>
          <p:cNvPr id="145" name="Group 144"/>
          <p:cNvGrpSpPr/>
          <p:nvPr/>
        </p:nvGrpSpPr>
        <p:grpSpPr>
          <a:xfrm>
            <a:off x="4172910" y="1414291"/>
            <a:ext cx="4123192" cy="4568998"/>
            <a:chOff x="4172910" y="1414291"/>
            <a:chExt cx="4123192" cy="4568998"/>
          </a:xfrm>
        </p:grpSpPr>
        <p:sp>
          <p:nvSpPr>
            <p:cNvPr id="146"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47" name="TextBox 146"/>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48" name="Picture 147"/>
            <p:cNvPicPr>
              <a:picLocks noChangeAspect="1"/>
            </p:cNvPicPr>
            <p:nvPr/>
          </p:nvPicPr>
          <p:blipFill>
            <a:blip r:embed="rId4"/>
            <a:stretch>
              <a:fillRect/>
            </a:stretch>
          </p:blipFill>
          <p:spPr>
            <a:xfrm>
              <a:off x="5806529" y="2057400"/>
              <a:ext cx="2176153" cy="1632115"/>
            </a:xfrm>
            <a:prstGeom prst="rect">
              <a:avLst/>
            </a:prstGeom>
          </p:spPr>
        </p:pic>
        <p:pic>
          <p:nvPicPr>
            <p:cNvPr id="149" name="Picture 148"/>
            <p:cNvPicPr>
              <a:picLocks noChangeAspect="1"/>
            </p:cNvPicPr>
            <p:nvPr/>
          </p:nvPicPr>
          <p:blipFill>
            <a:blip r:embed="rId5"/>
            <a:stretch>
              <a:fillRect/>
            </a:stretch>
          </p:blipFill>
          <p:spPr>
            <a:xfrm>
              <a:off x="6330830" y="2625429"/>
              <a:ext cx="817224" cy="854372"/>
            </a:xfrm>
            <a:prstGeom prst="rect">
              <a:avLst/>
            </a:prstGeom>
          </p:spPr>
        </p:pic>
        <p:pic>
          <p:nvPicPr>
            <p:cNvPr id="150" name="Picture 149"/>
            <p:cNvPicPr>
              <a:picLocks noChangeAspect="1"/>
            </p:cNvPicPr>
            <p:nvPr/>
          </p:nvPicPr>
          <p:blipFill>
            <a:blip r:embed="rId5"/>
            <a:stretch>
              <a:fillRect/>
            </a:stretch>
          </p:blipFill>
          <p:spPr>
            <a:xfrm>
              <a:off x="6969694" y="3367299"/>
              <a:ext cx="557080" cy="582402"/>
            </a:xfrm>
            <a:prstGeom prst="rect">
              <a:avLst/>
            </a:prstGeom>
          </p:spPr>
        </p:pic>
        <p:pic>
          <p:nvPicPr>
            <p:cNvPr id="151" name="Picture 150"/>
            <p:cNvPicPr>
              <a:picLocks noChangeAspect="1"/>
            </p:cNvPicPr>
            <p:nvPr/>
          </p:nvPicPr>
          <p:blipFill>
            <a:blip r:embed="rId6"/>
            <a:stretch>
              <a:fillRect/>
            </a:stretch>
          </p:blipFill>
          <p:spPr>
            <a:xfrm>
              <a:off x="5420781" y="5016500"/>
              <a:ext cx="2843497" cy="966789"/>
            </a:xfrm>
            <a:prstGeom prst="rect">
              <a:avLst/>
            </a:prstGeom>
          </p:spPr>
        </p:pic>
        <p:pic>
          <p:nvPicPr>
            <p:cNvPr id="152" name="Picture 151"/>
            <p:cNvPicPr>
              <a:picLocks noChangeAspect="1"/>
            </p:cNvPicPr>
            <p:nvPr/>
          </p:nvPicPr>
          <p:blipFill>
            <a:blip r:embed="rId7"/>
            <a:stretch>
              <a:fillRect/>
            </a:stretch>
          </p:blipFill>
          <p:spPr>
            <a:xfrm>
              <a:off x="5637626" y="4081251"/>
              <a:ext cx="1478619" cy="838832"/>
            </a:xfrm>
            <a:prstGeom prst="rect">
              <a:avLst/>
            </a:prstGeom>
          </p:spPr>
        </p:pic>
      </p:grpSp>
      <p:grpSp>
        <p:nvGrpSpPr>
          <p:cNvPr id="153" name="Group 152"/>
          <p:cNvGrpSpPr/>
          <p:nvPr/>
        </p:nvGrpSpPr>
        <p:grpSpPr>
          <a:xfrm>
            <a:off x="8345886" y="1414289"/>
            <a:ext cx="4484365" cy="4565870"/>
            <a:chOff x="8345886" y="1414289"/>
            <a:chExt cx="4484365" cy="4565870"/>
          </a:xfrm>
        </p:grpSpPr>
        <p:sp>
          <p:nvSpPr>
            <p:cNvPr id="154"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55" name="TextBox 154"/>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56" name="Picture 155"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57" name="Group 156"/>
            <p:cNvGrpSpPr/>
            <p:nvPr/>
          </p:nvGrpSpPr>
          <p:grpSpPr>
            <a:xfrm>
              <a:off x="10718800" y="2730500"/>
              <a:ext cx="609600" cy="838200"/>
              <a:chOff x="9537700" y="546100"/>
              <a:chExt cx="609600" cy="838200"/>
            </a:xfrm>
          </p:grpSpPr>
          <p:sp>
            <p:nvSpPr>
              <p:cNvPr id="158" name="Oval 157"/>
              <p:cNvSpPr/>
              <p:nvPr/>
            </p:nvSpPr>
            <p:spPr bwMode="auto">
              <a:xfrm>
                <a:off x="9537700" y="596900"/>
                <a:ext cx="609600" cy="609600"/>
              </a:xfrm>
              <a:prstGeom prst="ellips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Triangle 158"/>
              <p:cNvSpPr/>
              <p:nvPr/>
            </p:nvSpPr>
            <p:spPr bwMode="auto">
              <a:xfrm flipV="1">
                <a:off x="9613900" y="952500"/>
                <a:ext cx="304800" cy="431800"/>
              </a:xfrm>
              <a:prstGeom prst="rtTriangl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TextBox 159"/>
              <p:cNvSpPr txBox="1"/>
              <p:nvPr/>
            </p:nvSpPr>
            <p:spPr>
              <a:xfrm>
                <a:off x="9575800" y="546100"/>
                <a:ext cx="508000" cy="746871"/>
              </a:xfrm>
              <a:prstGeom prst="rect">
                <a:avLst/>
              </a:prstGeom>
              <a:noFill/>
            </p:spPr>
            <p:txBody>
              <a:bodyPr wrap="square" lIns="182880" tIns="146304" rIns="182880" bIns="146304" rtlCol="0">
                <a:spAutoFit/>
              </a:bodyPr>
              <a:lstStyle/>
              <a:p>
                <a:pPr defTabSz="91440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5270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300" fill="hold"/>
                                        <p:tgtEl>
                                          <p:spTgt spid="82"/>
                                        </p:tgtEl>
                                        <p:attrNameLst>
                                          <p:attrName>ppt_x</p:attrName>
                                        </p:attrNameLst>
                                      </p:cBhvr>
                                      <p:tavLst>
                                        <p:tav tm="0">
                                          <p:val>
                                            <p:strVal val="0-#ppt_w/2"/>
                                          </p:val>
                                        </p:tav>
                                        <p:tav tm="100000">
                                          <p:val>
                                            <p:strVal val="#ppt_x"/>
                                          </p:val>
                                        </p:tav>
                                      </p:tavLst>
                                    </p:anim>
                                    <p:anim calcmode="lin" valueType="num">
                                      <p:cBhvr additive="base">
                                        <p:cTn id="8" dur="3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45"/>
                                        </p:tgtEl>
                                        <p:attrNameLst>
                                          <p:attrName>style.visibility</p:attrName>
                                        </p:attrNameLst>
                                      </p:cBhvr>
                                      <p:to>
                                        <p:strVal val="visible"/>
                                      </p:to>
                                    </p:set>
                                    <p:anim calcmode="lin" valueType="num">
                                      <p:cBhvr additive="base">
                                        <p:cTn id="11" dur="300" fill="hold"/>
                                        <p:tgtEl>
                                          <p:spTgt spid="145"/>
                                        </p:tgtEl>
                                        <p:attrNameLst>
                                          <p:attrName>ppt_x</p:attrName>
                                        </p:attrNameLst>
                                      </p:cBhvr>
                                      <p:tavLst>
                                        <p:tav tm="0">
                                          <p:val>
                                            <p:strVal val="#ppt_x"/>
                                          </p:val>
                                        </p:tav>
                                        <p:tav tm="100000">
                                          <p:val>
                                            <p:strVal val="#ppt_x"/>
                                          </p:val>
                                        </p:tav>
                                      </p:tavLst>
                                    </p:anim>
                                    <p:anim calcmode="lin" valueType="num">
                                      <p:cBhvr additive="base">
                                        <p:cTn id="12" dur="300" fill="hold"/>
                                        <p:tgtEl>
                                          <p:spTgt spid="145"/>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300" fill="hold"/>
                                        <p:tgtEl>
                                          <p:spTgt spid="153"/>
                                        </p:tgtEl>
                                        <p:attrNameLst>
                                          <p:attrName>ppt_x</p:attrName>
                                        </p:attrNameLst>
                                      </p:cBhvr>
                                      <p:tavLst>
                                        <p:tav tm="0">
                                          <p:val>
                                            <p:strVal val="1+#ppt_w/2"/>
                                          </p:val>
                                        </p:tav>
                                        <p:tav tm="100000">
                                          <p:val>
                                            <p:strVal val="#ppt_x"/>
                                          </p:val>
                                        </p:tav>
                                      </p:tavLst>
                                    </p:anim>
                                    <p:anim calcmode="lin" valueType="num">
                                      <p:cBhvr additive="base">
                                        <p:cTn id="16" dur="3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474422" y="5692512"/>
            <a:ext cx="11503110" cy="1090988"/>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endParaRPr lang="en-US" sz="1400"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a:t>How Microsoft can help</a:t>
            </a: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Improve Quality</a:t>
            </a:r>
            <a:br>
              <a:rPr lang="en-US" sz="2800" dirty="0">
                <a:gradFill>
                  <a:gsLst>
                    <a:gs pos="42478">
                      <a:srgbClr val="FFFFFF"/>
                    </a:gs>
                    <a:gs pos="77000">
                      <a:srgbClr val="FFFFFF"/>
                    </a:gs>
                  </a:gsLst>
                  <a:lin ang="5400000" scaled="0"/>
                </a:gradFill>
              </a:rPr>
            </a:br>
            <a:r>
              <a:rPr lang="en-US" sz="2800" dirty="0">
                <a:gradFill>
                  <a:gsLst>
                    <a:gs pos="42478">
                      <a:srgbClr val="FFFFFF"/>
                    </a:gs>
                    <a:gs pos="77000">
                      <a:srgbClr val="FFFFFF"/>
                    </a:gs>
                  </a:gsLst>
                  <a:lin ang="5400000" scaled="0"/>
                </a:gradFill>
              </a:rPr>
              <a:t>and </a:t>
            </a:r>
            <a:r>
              <a:rPr lang="en-US" sz="2800" dirty="0" err="1">
                <a:gradFill>
                  <a:gsLst>
                    <a:gs pos="42478">
                      <a:srgbClr val="FFFFFF"/>
                    </a:gs>
                    <a:gs pos="77000">
                      <a:srgbClr val="FFFFFF"/>
                    </a:gs>
                  </a:gsLst>
                  <a:lin ang="5400000" scaled="0"/>
                </a:gradFill>
              </a:rPr>
              <a:t>Availablilty</a:t>
            </a:r>
            <a:endParaRPr lang="en-US" sz="2800" dirty="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a:gradFill>
                  <a:gsLst>
                    <a:gs pos="42478">
                      <a:srgbClr val="FFFFFF"/>
                    </a:gs>
                    <a:gs pos="77000">
                      <a:srgbClr val="FFFFFF"/>
                    </a:gs>
                  </a:gsLst>
                  <a:lin ang="5400000" scaled="0"/>
                </a:gradFill>
                <a:latin typeface="Segoe UI"/>
              </a:rPr>
              <a:t>Capture 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a:gradFill>
                  <a:gsLst>
                    <a:gs pos="42478">
                      <a:srgbClr val="FFFFFF"/>
                    </a:gs>
                    <a:gs pos="77000">
                      <a:srgbClr val="FFFFFF"/>
                    </a:gs>
                  </a:gsLst>
                  <a:lin ang="5400000" scaled="0"/>
                </a:gradFill>
                <a:latin typeface="Segoe UI"/>
              </a:rPr>
              <a:t>investments and anticipate 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a:solidFill>
                  <a:srgbClr val="FFFFFF"/>
                </a:solidFill>
                <a:latin typeface="Segoe UI"/>
              </a:rPr>
              <a:t>Efficiently manage environments using technologies that support </a:t>
            </a:r>
            <a:r>
              <a:rPr lang="en-US" sz="1800" spc="-50" dirty="0">
                <a:solidFill>
                  <a:srgbClr val="FFFFFF"/>
                </a:solidFill>
                <a:latin typeface="Segoe UI"/>
              </a:rPr>
              <a:t>self-service provisioning in a secure way, in line with your IT governance standards.</a:t>
            </a: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a:gradFill>
                  <a:gsLst>
                    <a:gs pos="42478">
                      <a:srgbClr val="FFFFFF"/>
                    </a:gs>
                    <a:gs pos="77000">
                      <a:srgbClr val="FFFFFF"/>
                    </a:gs>
                  </a:gsLst>
                  <a:lin ang="5400000" scaled="0"/>
                </a:gradFill>
                <a:latin typeface="Segoe UI"/>
              </a:rPr>
              <a:t>your development and operations </a:t>
            </a:r>
            <a:r>
              <a:rPr lang="en-US" sz="1800" spc="-40" dirty="0">
                <a:gradFill>
                  <a:gsLst>
                    <a:gs pos="42478">
                      <a:srgbClr val="FFFFFF"/>
                    </a:gs>
                    <a:gs pos="77000">
                      <a:srgbClr val="FFFFFF"/>
                    </a:gs>
                  </a:gsLst>
                  <a:lin ang="5400000" scaled="0"/>
                </a:gradFill>
                <a:latin typeface="Segoe UI"/>
              </a:rPr>
              <a:t>teams with advanced collaboration </a:t>
            </a:r>
            <a:r>
              <a:rPr lang="en-US" sz="1800" dirty="0">
                <a:gradFill>
                  <a:gsLst>
                    <a:gs pos="42478">
                      <a:srgbClr val="FFFFFF"/>
                    </a:gs>
                    <a:gs pos="77000">
                      <a:srgbClr val="FFFFFF"/>
                    </a:gs>
                  </a:gsLst>
                  <a:lin ang="5400000" scaled="0"/>
                </a:gradFill>
                <a:latin typeface="Segoe UI"/>
              </a:rPr>
              <a:t>and automation tools. </a:t>
            </a:r>
          </a:p>
        </p:txBody>
      </p:sp>
      <p:grpSp>
        <p:nvGrpSpPr>
          <p:cNvPr id="42" name="Group 41"/>
          <p:cNvGrpSpPr/>
          <p:nvPr/>
        </p:nvGrpSpPr>
        <p:grpSpPr>
          <a:xfrm>
            <a:off x="4413595" y="5938152"/>
            <a:ext cx="3793581" cy="822257"/>
            <a:chOff x="8209290" y="5920271"/>
            <a:chExt cx="3793581" cy="822257"/>
          </a:xfrm>
        </p:grpSpPr>
        <p:sp>
          <p:nvSpPr>
            <p:cNvPr id="43" name="Freeform 539"/>
            <p:cNvSpPr>
              <a:spLocks noChangeAspect="1"/>
            </p:cNvSpPr>
            <p:nvPr/>
          </p:nvSpPr>
          <p:spPr bwMode="auto">
            <a:xfrm>
              <a:off x="8209290" y="6013025"/>
              <a:ext cx="768373" cy="4224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1B5CA9"/>
            </a:solidFill>
            <a:ln>
              <a:noFill/>
            </a:ln>
            <a:extLst/>
          </p:spPr>
          <p:txBody>
            <a:bodyPr vert="horz" wrap="square" lIns="91440" tIns="45720" rIns="91440" bIns="45720" numCol="1" anchor="t" anchorCtr="0" compatLnSpc="1">
              <a:prstTxWarp prst="textNoShape">
                <a:avLst/>
              </a:prstTxWarp>
            </a:bodyPr>
            <a:lstStyle/>
            <a:p>
              <a:pPr defTabSz="932468">
                <a:defRPr/>
              </a:pPr>
              <a:endParaRPr lang="en-US" kern="0">
                <a:solidFill>
                  <a:srgbClr val="D1281C"/>
                </a:solidFill>
              </a:endParaRPr>
            </a:p>
          </p:txBody>
        </p:sp>
        <p:sp>
          <p:nvSpPr>
            <p:cNvPr id="44" name="Text Placeholder 5"/>
            <p:cNvSpPr txBox="1">
              <a:spLocks/>
            </p:cNvSpPr>
            <p:nvPr/>
          </p:nvSpPr>
          <p:spPr>
            <a:xfrm>
              <a:off x="8935298" y="5920271"/>
              <a:ext cx="3067573"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1B5CA9"/>
                  </a:solidFill>
                </a:rPr>
                <a:t>Microsoft Azure</a:t>
              </a:r>
              <a:endParaRPr lang="en-US" sz="3200" dirty="0">
                <a:solidFill>
                  <a:srgbClr val="1B5CA9"/>
                </a:solidFill>
                <a:latin typeface="Segoe UI"/>
              </a:endParaRPr>
            </a:p>
          </p:txBody>
        </p:sp>
      </p:grpSp>
      <p:grpSp>
        <p:nvGrpSpPr>
          <p:cNvPr id="45" name="Group 44"/>
          <p:cNvGrpSpPr/>
          <p:nvPr/>
        </p:nvGrpSpPr>
        <p:grpSpPr>
          <a:xfrm>
            <a:off x="8692633" y="5945534"/>
            <a:ext cx="3473742" cy="822257"/>
            <a:chOff x="546024" y="5945671"/>
            <a:chExt cx="3473742" cy="822257"/>
          </a:xfrm>
        </p:grpSpPr>
        <p:sp>
          <p:nvSpPr>
            <p:cNvPr id="46" name="Text Placeholder 5"/>
            <p:cNvSpPr txBox="1">
              <a:spLocks/>
            </p:cNvSpPr>
            <p:nvPr/>
          </p:nvSpPr>
          <p:spPr>
            <a:xfrm>
              <a:off x="1017836" y="5945671"/>
              <a:ext cx="3001930"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endParaRPr lang="en-US" sz="3200" dirty="0">
                <a:solidFill>
                  <a:srgbClr val="541868"/>
                </a:solidFill>
                <a:latin typeface="Segoe UI"/>
              </a:endParaRPr>
            </a:p>
          </p:txBody>
        </p:sp>
        <p:pic>
          <p:nvPicPr>
            <p:cNvPr id="47" name="Picture 46"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546024" y="5979263"/>
              <a:ext cx="637309" cy="628073"/>
            </a:xfrm>
            <a:prstGeom prst="rect">
              <a:avLst/>
            </a:prstGeom>
          </p:spPr>
        </p:pic>
      </p:grpSp>
      <p:grpSp>
        <p:nvGrpSpPr>
          <p:cNvPr id="48" name="Group 47"/>
          <p:cNvGrpSpPr/>
          <p:nvPr/>
        </p:nvGrpSpPr>
        <p:grpSpPr>
          <a:xfrm>
            <a:off x="656009" y="5756431"/>
            <a:ext cx="4997436" cy="851406"/>
            <a:chOff x="3517824" y="5755930"/>
            <a:chExt cx="4997436" cy="851406"/>
          </a:xfrm>
        </p:grpSpPr>
        <p:sp>
          <p:nvSpPr>
            <p:cNvPr id="49" name="Text Placeholder 5"/>
            <p:cNvSpPr txBox="1">
              <a:spLocks/>
            </p:cNvSpPr>
            <p:nvPr/>
          </p:nvSpPr>
          <p:spPr>
            <a:xfrm>
              <a:off x="4110196" y="5755930"/>
              <a:ext cx="4405064"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br>
                <a:rPr lang="en-US" sz="3200" dirty="0">
                  <a:solidFill>
                    <a:srgbClr val="541868"/>
                  </a:solidFill>
                </a:rPr>
              </a:br>
              <a:r>
                <a:rPr lang="en-US" sz="3200" dirty="0">
                  <a:solidFill>
                    <a:srgbClr val="541868"/>
                  </a:solidFill>
                </a:rPr>
                <a:t>Team Services</a:t>
              </a:r>
              <a:endParaRPr lang="en-US" sz="3200" dirty="0">
                <a:solidFill>
                  <a:srgbClr val="541868"/>
                </a:solidFill>
                <a:latin typeface="Segoe UI"/>
              </a:endParaRPr>
            </a:p>
          </p:txBody>
        </p:sp>
        <p:pic>
          <p:nvPicPr>
            <p:cNvPr id="50" name="Picture 49"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3517824" y="5979263"/>
              <a:ext cx="637309" cy="628073"/>
            </a:xfrm>
            <a:prstGeom prst="rect">
              <a:avLst/>
            </a:prstGeom>
          </p:spPr>
        </p:pic>
      </p:grpSp>
      <p:pic>
        <p:nvPicPr>
          <p:cNvPr id="54" name="Picture 53" descr="ShortenCycles.png"/>
          <p:cNvPicPr>
            <a:picLocks noChangeAspect="1"/>
          </p:cNvPicPr>
          <p:nvPr/>
        </p:nvPicPr>
        <p:blipFill rotWithShape="1">
          <a:blip r:embed="rId4">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a:solidFill>
                    <a:srgbClr val="000000"/>
                  </a:solidFill>
                  <a:latin typeface="Cambria"/>
                  <a:ea typeface="Times New Roman"/>
                  <a:cs typeface="Times New Roman"/>
                </a:rPr>
                <a:t> </a:t>
              </a:r>
              <a:endParaRPr lang="en-US" sz="1200" kern="0" dirty="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5">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11707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components</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505050">
                        <a:lumMod val="50000"/>
                      </a:srgbClr>
                    </a:gs>
                    <a:gs pos="30000">
                      <a:srgbClr val="505050">
                        <a:lumMod val="50000"/>
                      </a:srgb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FFFFFF"/>
                    </a:gs>
                    <a:gs pos="30000">
                      <a:srgbClr val="FFFFFF"/>
                    </a:gs>
                  </a:gsLst>
                  <a:lin ang="5400000" scaled="0"/>
                </a:gradFill>
              </a:rPr>
              <a:t>OPS</a:t>
            </a:r>
          </a:p>
        </p:txBody>
      </p:sp>
    </p:spTree>
    <p:extLst>
      <p:ext uri="{BB962C8B-B14F-4D97-AF65-F5344CB8AC3E}">
        <p14:creationId xmlns:p14="http://schemas.microsoft.com/office/powerpoint/2010/main" val="785709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endParaRPr lang="de-DE"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77" name="Picture 76"/>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78" name="TextBox 77"/>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79" name="TextBox 78"/>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80" name="TextBox 79"/>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81" name="TextBox 80"/>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82" name="TextBox 81"/>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83" name="TextBox 82"/>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84" name="TextBox 83"/>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85" name="TextBox 84"/>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86" name="TextBox 85"/>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87" name="TextBox 86"/>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88"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Tree>
    <p:extLst>
      <p:ext uri="{BB962C8B-B14F-4D97-AF65-F5344CB8AC3E}">
        <p14:creationId xmlns:p14="http://schemas.microsoft.com/office/powerpoint/2010/main" val="398642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p:cTn id="15" dur="500" fill="hold"/>
                                        <p:tgtEl>
                                          <p:spTgt spid="78"/>
                                        </p:tgtEl>
                                        <p:attrNameLst>
                                          <p:attrName>ppt_w</p:attrName>
                                        </p:attrNameLst>
                                      </p:cBhvr>
                                      <p:tavLst>
                                        <p:tav tm="0">
                                          <p:val>
                                            <p:fltVal val="0"/>
                                          </p:val>
                                        </p:tav>
                                        <p:tav tm="100000">
                                          <p:val>
                                            <p:strVal val="#ppt_w"/>
                                          </p:val>
                                        </p:tav>
                                      </p:tavLst>
                                    </p:anim>
                                    <p:anim calcmode="lin" valueType="num">
                                      <p:cBhvr>
                                        <p:cTn id="16" dur="500" fill="hold"/>
                                        <p:tgtEl>
                                          <p:spTgt spid="78"/>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fltVal val="0"/>
                                          </p:val>
                                        </p:tav>
                                        <p:tav tm="100000">
                                          <p:val>
                                            <p:strVal val="#ppt_w"/>
                                          </p:val>
                                        </p:tav>
                                      </p:tavLst>
                                    </p:anim>
                                    <p:anim calcmode="lin" valueType="num">
                                      <p:cBhvr>
                                        <p:cTn id="21" dur="500" fill="hold"/>
                                        <p:tgtEl>
                                          <p:spTgt spid="9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 calcmode="lin" valueType="num">
                                      <p:cBhvr>
                                        <p:cTn id="46" dur="500" fill="hold"/>
                                        <p:tgtEl>
                                          <p:spTgt spid="90"/>
                                        </p:tgtEl>
                                        <p:attrNameLst>
                                          <p:attrName>ppt_w</p:attrName>
                                        </p:attrNameLst>
                                      </p:cBhvr>
                                      <p:tavLst>
                                        <p:tav tm="0">
                                          <p:val>
                                            <p:fltVal val="0"/>
                                          </p:val>
                                        </p:tav>
                                        <p:tav tm="100000">
                                          <p:val>
                                            <p:strVal val="#ppt_w"/>
                                          </p:val>
                                        </p:tav>
                                      </p:tavLst>
                                    </p:anim>
                                    <p:anim calcmode="lin" valueType="num">
                                      <p:cBhvr>
                                        <p:cTn id="47" dur="500" fill="hold"/>
                                        <p:tgtEl>
                                          <p:spTgt spid="9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77"/>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600"/>
                                        <p:tgtEl>
                                          <p:spTgt spid="74"/>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74"/>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600"/>
                                        <p:tgtEl>
                                          <p:spTgt spid="75"/>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75"/>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76"/>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6" grpId="0"/>
      <p:bldP spid="87" grpId="0"/>
      <p:bldP spid="90" grpId="0" animBg="1"/>
      <p:bldP spid="91" grpId="0" animBg="1"/>
      <p:bldP spid="9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589" y="1"/>
            <a:ext cx="12434886" cy="6994524"/>
          </a:xfrm>
          <a:prstGeom prst="rect">
            <a:avLst/>
          </a:prstGeom>
          <a:solidFill>
            <a:srgbClr val="8A398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grpSp>
        <p:nvGrpSpPr>
          <p:cNvPr id="26" name="Group 25"/>
          <p:cNvGrpSpPr/>
          <p:nvPr/>
        </p:nvGrpSpPr>
        <p:grpSpPr>
          <a:xfrm>
            <a:off x="457597" y="2296064"/>
            <a:ext cx="3597584" cy="4698461"/>
            <a:chOff x="601596" y="2159539"/>
            <a:chExt cx="3597584" cy="4698461"/>
          </a:xfrm>
        </p:grpSpPr>
        <p:grpSp>
          <p:nvGrpSpPr>
            <p:cNvPr id="27" name="Group 26"/>
            <p:cNvGrpSpPr/>
            <p:nvPr/>
          </p:nvGrpSpPr>
          <p:grpSpPr>
            <a:xfrm>
              <a:off x="601596" y="2159539"/>
              <a:ext cx="3597584" cy="4698461"/>
              <a:chOff x="0" y="0"/>
              <a:chExt cx="5251131" cy="6858001"/>
            </a:xfrm>
          </p:grpSpPr>
          <p:sp>
            <p:nvSpPr>
              <p:cNvPr id="29" name="Rectangle 28"/>
              <p:cNvSpPr/>
              <p:nvPr/>
            </p:nvSpPr>
            <p:spPr bwMode="auto">
              <a:xfrm>
                <a:off x="0" y="0"/>
                <a:ext cx="5251131" cy="6857027"/>
              </a:xfrm>
              <a:prstGeom prst="rect">
                <a:avLst/>
              </a:prstGeom>
              <a:solidFill>
                <a:srgbClr val="2BB8EB"/>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3"/>
              <a:srcRect l="-1" r="57399"/>
              <a:stretch/>
            </p:blipFill>
            <p:spPr>
              <a:xfrm>
                <a:off x="3488748" y="3064417"/>
                <a:ext cx="1762383" cy="3780883"/>
              </a:xfrm>
              <a:prstGeom prst="rect">
                <a:avLst/>
              </a:prstGeom>
              <a:ln>
                <a:noFill/>
              </a:ln>
            </p:spPr>
          </p:pic>
          <p:pic>
            <p:nvPicPr>
              <p:cNvPr id="31" name="Picture 30"/>
              <p:cNvPicPr>
                <a:picLocks noChangeAspect="1"/>
              </p:cNvPicPr>
              <p:nvPr/>
            </p:nvPicPr>
            <p:blipFill>
              <a:blip r:embed="rId3"/>
              <a:stretch>
                <a:fillRect/>
              </a:stretch>
            </p:blipFill>
            <p:spPr>
              <a:xfrm>
                <a:off x="8947" y="3077118"/>
                <a:ext cx="4056326" cy="3780883"/>
              </a:xfrm>
              <a:prstGeom prst="rect">
                <a:avLst/>
              </a:prstGeom>
              <a:ln>
                <a:noFill/>
              </a:ln>
            </p:spPr>
          </p:pic>
          <p:sp>
            <p:nvSpPr>
              <p:cNvPr id="32" name="Freeform 6"/>
              <p:cNvSpPr>
                <a:spLocks/>
              </p:cNvSpPr>
              <p:nvPr/>
            </p:nvSpPr>
            <p:spPr bwMode="auto">
              <a:xfrm>
                <a:off x="1052513" y="2244725"/>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73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sp>
            <p:nvSpPr>
              <p:cNvPr id="33" name="Freeform 7"/>
              <p:cNvSpPr>
                <a:spLocks/>
              </p:cNvSpPr>
              <p:nvPr/>
            </p:nvSpPr>
            <p:spPr bwMode="auto">
              <a:xfrm>
                <a:off x="1368425" y="2297113"/>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677324"/>
                <a:ext cx="5245099" cy="3180676"/>
              </a:xfrm>
              <a:prstGeom prst="rect">
                <a:avLst/>
              </a:prstGeom>
            </p:spPr>
          </p:pic>
        </p:grpSp>
        <p:sp>
          <p:nvSpPr>
            <p:cNvPr id="28" name="TextBox 27"/>
            <p:cNvSpPr txBox="1"/>
            <p:nvPr/>
          </p:nvSpPr>
          <p:spPr>
            <a:xfrm>
              <a:off x="601596"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spc="-30" dirty="0">
                  <a:solidFill>
                    <a:srgbClr val="FFFFFF"/>
                  </a:solidFill>
                  <a:cs typeface="Segoe UI Light"/>
                </a:rPr>
                <a:t>Greater productivity for enterprise</a:t>
              </a:r>
              <a:r>
                <a:rPr lang="en-US" sz="1600" kern="0" spc="-70" dirty="0">
                  <a:solidFill>
                    <a:srgbClr val="FFFFFF"/>
                  </a:solidFill>
                  <a:cs typeface="Segoe UI Light"/>
                </a:rPr>
                <a:t> application development and delivery</a:t>
              </a:r>
            </a:p>
          </p:txBody>
        </p:sp>
      </p:grpSp>
      <p:grpSp>
        <p:nvGrpSpPr>
          <p:cNvPr id="35" name="Group 34"/>
          <p:cNvGrpSpPr/>
          <p:nvPr/>
        </p:nvGrpSpPr>
        <p:grpSpPr>
          <a:xfrm>
            <a:off x="4423578" y="2296064"/>
            <a:ext cx="3593451" cy="4698461"/>
            <a:chOff x="4303203" y="2159539"/>
            <a:chExt cx="3593451" cy="4698461"/>
          </a:xfrm>
        </p:grpSpPr>
        <p:grpSp>
          <p:nvGrpSpPr>
            <p:cNvPr id="36" name="Group 35"/>
            <p:cNvGrpSpPr/>
            <p:nvPr/>
          </p:nvGrpSpPr>
          <p:grpSpPr>
            <a:xfrm>
              <a:off x="4307386" y="2159539"/>
              <a:ext cx="3589268" cy="4698461"/>
              <a:chOff x="7767585" y="-8701"/>
              <a:chExt cx="5251131" cy="6858000"/>
            </a:xfrm>
          </p:grpSpPr>
          <p:sp>
            <p:nvSpPr>
              <p:cNvPr id="38" name="Rectangle 37"/>
              <p:cNvSpPr/>
              <p:nvPr/>
            </p:nvSpPr>
            <p:spPr bwMode="auto">
              <a:xfrm>
                <a:off x="7767585" y="-8701"/>
                <a:ext cx="5251131" cy="6857027"/>
              </a:xfrm>
              <a:prstGeom prst="rect">
                <a:avLst/>
              </a:prstGeom>
              <a:solidFill>
                <a:srgbClr val="682A7A"/>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sp>
            <p:nvSpPr>
              <p:cNvPr id="39" name="AutoShape 8"/>
              <p:cNvSpPr>
                <a:spLocks noChangeAspect="1" noChangeArrowheads="1" noTextEdit="1"/>
              </p:cNvSpPr>
              <p:nvPr/>
            </p:nvSpPr>
            <p:spPr bwMode="auto">
              <a:xfrm>
                <a:off x="11258498" y="3055174"/>
                <a:ext cx="1728787"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57950" y="2879833"/>
                <a:ext cx="4470400" cy="3969466"/>
              </a:xfrm>
              <a:prstGeom prst="rect">
                <a:avLst/>
              </a:prstGeom>
            </p:spPr>
          </p:pic>
        </p:grpSp>
        <p:sp>
          <p:nvSpPr>
            <p:cNvPr id="37" name="TextBox 36"/>
            <p:cNvSpPr txBox="1"/>
            <p:nvPr/>
          </p:nvSpPr>
          <p:spPr>
            <a:xfrm>
              <a:off x="4303203"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dirty="0">
                  <a:solidFill>
                    <a:srgbClr val="FFFFFF"/>
                  </a:solidFill>
                  <a:cs typeface="Segoe UI Light"/>
                </a:rPr>
                <a:t>Plan, execute and monitor your</a:t>
              </a:r>
              <a:br>
                <a:rPr lang="en-US" sz="1600" kern="0" dirty="0">
                  <a:solidFill>
                    <a:srgbClr val="FFFFFF"/>
                  </a:solidFill>
                  <a:cs typeface="Segoe UI Light"/>
                </a:rPr>
              </a:br>
              <a:r>
                <a:rPr lang="en-US" sz="1600" kern="0" dirty="0">
                  <a:solidFill>
                    <a:srgbClr val="FFFFFF"/>
                  </a:solidFill>
                  <a:cs typeface="Segoe UI Light"/>
                </a:rPr>
                <a:t>entire quality effort, continuously</a:t>
              </a:r>
            </a:p>
          </p:txBody>
        </p:sp>
      </p:grpSp>
      <p:grpSp>
        <p:nvGrpSpPr>
          <p:cNvPr id="49" name="Group 48"/>
          <p:cNvGrpSpPr/>
          <p:nvPr/>
        </p:nvGrpSpPr>
        <p:grpSpPr>
          <a:xfrm>
            <a:off x="8385426" y="2296064"/>
            <a:ext cx="3593451" cy="4698461"/>
            <a:chOff x="8236599" y="2296064"/>
            <a:chExt cx="3593451" cy="4698461"/>
          </a:xfrm>
        </p:grpSpPr>
        <p:sp>
          <p:nvSpPr>
            <p:cNvPr id="41" name="Rectangle 40"/>
            <p:cNvSpPr/>
            <p:nvPr/>
          </p:nvSpPr>
          <p:spPr bwMode="auto">
            <a:xfrm>
              <a:off x="8247681" y="2296064"/>
              <a:ext cx="3582369" cy="4698461"/>
            </a:xfrm>
            <a:prstGeom prst="rect">
              <a:avLst/>
            </a:prstGeom>
            <a:solidFill>
              <a:srgbClr val="713782"/>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651" y="4280140"/>
              <a:ext cx="2128218" cy="2064539"/>
            </a:xfrm>
            <a:prstGeom prst="rect">
              <a:avLst/>
            </a:prstGeom>
          </p:spPr>
        </p:pic>
        <p:sp>
          <p:nvSpPr>
            <p:cNvPr id="43" name="TextBox 42"/>
            <p:cNvSpPr txBox="1"/>
            <p:nvPr/>
          </p:nvSpPr>
          <p:spPr>
            <a:xfrm>
              <a:off x="8236599" y="2296064"/>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pPr>
              <a:r>
                <a:rPr lang="en-US" sz="1600" dirty="0">
                  <a:solidFill>
                    <a:srgbClr val="FFFFFF"/>
                  </a:solidFill>
                  <a:cs typeface="Segoe UI Light"/>
                </a:rPr>
                <a:t>Manage complexity and close</a:t>
              </a:r>
            </a:p>
            <a:p>
              <a:pPr algn="ctr" defTabSz="400233">
                <a:lnSpc>
                  <a:spcPct val="120000"/>
                </a:lnSpc>
                <a:buClr>
                  <a:srgbClr val="000000"/>
                </a:buClr>
              </a:pPr>
              <a:r>
                <a:rPr lang="en-US" sz="1600" dirty="0">
                  <a:solidFill>
                    <a:srgbClr val="FFFFFF"/>
                  </a:solidFill>
                  <a:cs typeface="Segoe UI Light"/>
                </a:rPr>
                <a:t>the loop between Dev and Ops</a:t>
              </a:r>
            </a:p>
          </p:txBody>
        </p:sp>
      </p:grpSp>
      <p:sp>
        <p:nvSpPr>
          <p:cNvPr id="44" name="Content Placeholder 2"/>
          <p:cNvSpPr txBox="1">
            <a:spLocks/>
          </p:cNvSpPr>
          <p:nvPr/>
        </p:nvSpPr>
        <p:spPr>
          <a:xfrm>
            <a:off x="345172" y="1048990"/>
            <a:ext cx="10985633" cy="11018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4">
              <a:lnSpc>
                <a:spcPct val="130000"/>
              </a:lnSpc>
              <a:spcBef>
                <a:spcPts val="600"/>
              </a:spcBef>
              <a:buClr>
                <a:srgbClr val="000000"/>
              </a:buClr>
              <a:buSzPct val="50000"/>
              <a:buFontTx/>
              <a:buNone/>
            </a:pPr>
            <a:r>
              <a:rPr lang="en-US" sz="1400" b="1" dirty="0">
                <a:solidFill>
                  <a:srgbClr val="FFFFFF"/>
                </a:solidFill>
                <a:latin typeface="Segoe UI"/>
              </a:rPr>
              <a:t>Optimized for enterprise-class development</a:t>
            </a:r>
          </a:p>
          <a:p>
            <a:pPr marL="0" indent="0" defTabSz="914374">
              <a:lnSpc>
                <a:spcPct val="130000"/>
              </a:lnSpc>
              <a:spcBef>
                <a:spcPts val="600"/>
              </a:spcBef>
              <a:buClr>
                <a:srgbClr val="000000"/>
              </a:buClr>
              <a:buSzPct val="50000"/>
              <a:buFontTx/>
              <a:buNone/>
            </a:pPr>
            <a:r>
              <a:rPr lang="en-US" sz="1400" dirty="0">
                <a:solidFill>
                  <a:srgbClr val="FFFFFF"/>
                </a:solidFill>
                <a:latin typeface="Segoe UI"/>
              </a:rPr>
              <a:t>An integrated, end-to-end solution for teams of any size with demanding quality and scale needs.</a:t>
            </a:r>
            <a:r>
              <a:rPr lang="en-US" sz="1400" spc="-20" dirty="0">
                <a:solidFill>
                  <a:srgbClr val="FFFFFF"/>
                </a:solidFill>
                <a:latin typeface="Segoe UI"/>
              </a:rPr>
              <a:t> Take advantage</a:t>
            </a:r>
            <a:br>
              <a:rPr lang="en-US" sz="1400" spc="-20" dirty="0">
                <a:solidFill>
                  <a:srgbClr val="FFFFFF"/>
                </a:solidFill>
                <a:latin typeface="Segoe UI"/>
              </a:rPr>
            </a:br>
            <a:r>
              <a:rPr lang="en-US" sz="1400" spc="-20" dirty="0">
                <a:solidFill>
                  <a:srgbClr val="FFFFFF"/>
                </a:solidFill>
                <a:latin typeface="Segoe UI"/>
              </a:rPr>
              <a:t>of comprehensive tools and services for designing, building and managing complex </a:t>
            </a:r>
            <a:r>
              <a:rPr lang="en-US" sz="1400" dirty="0">
                <a:solidFill>
                  <a:srgbClr val="FFFFFF"/>
                </a:solidFill>
                <a:latin typeface="Segoe UI"/>
              </a:rPr>
              <a:t>enterprise solutions.</a:t>
            </a:r>
            <a:endParaRPr lang="en-US" sz="1400" b="1" dirty="0">
              <a:solidFill>
                <a:srgbClr val="FFFFFF"/>
              </a:solidFill>
              <a:latin typeface="Segoe UI"/>
              <a:cs typeface="Segoe UI Semibold" panose="020B0702040204020203" pitchFamily="34" charset="0"/>
            </a:endParaRPr>
          </a:p>
        </p:txBody>
      </p:sp>
      <p:sp>
        <p:nvSpPr>
          <p:cNvPr id="53" name="Title 50"/>
          <p:cNvSpPr>
            <a:spLocks noGrp="1"/>
          </p:cNvSpPr>
          <p:nvPr>
            <p:ph type="title"/>
          </p:nvPr>
        </p:nvSpPr>
        <p:spPr>
          <a:xfrm>
            <a:off x="274639" y="295274"/>
            <a:ext cx="11889564" cy="917575"/>
          </a:xfrm>
        </p:spPr>
        <p:txBody>
          <a:bodyPr/>
          <a:lstStyle/>
          <a:p>
            <a:r>
              <a:rPr lang="en-US" dirty="0">
                <a:solidFill>
                  <a:schemeClr val="bg1"/>
                </a:solidFill>
              </a:rPr>
              <a:t>Visual Studio Enterprise – the tool for DevOps</a:t>
            </a:r>
            <a:endParaRPr lang="de-DE" dirty="0">
              <a:solidFill>
                <a:schemeClr val="bg1"/>
              </a:solidFill>
            </a:endParaRPr>
          </a:p>
        </p:txBody>
      </p:sp>
    </p:spTree>
    <p:extLst>
      <p:ext uri="{BB962C8B-B14F-4D97-AF65-F5344CB8AC3E}">
        <p14:creationId xmlns:p14="http://schemas.microsoft.com/office/powerpoint/2010/main" val="212061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grpSp>
        <p:nvGrpSpPr>
          <p:cNvPr id="34" name="Group 33"/>
          <p:cNvGrpSpPr/>
          <p:nvPr/>
        </p:nvGrpSpPr>
        <p:grpSpPr>
          <a:xfrm>
            <a:off x="322331" y="3363153"/>
            <a:ext cx="11735561" cy="1462721"/>
            <a:chOff x="322331" y="3363153"/>
            <a:chExt cx="11735561" cy="1462721"/>
          </a:xfrm>
        </p:grpSpPr>
        <p:sp>
          <p:nvSpPr>
            <p:cNvPr id="54" name="Oval 53"/>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Oval 51"/>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7" name="Group 36"/>
            <p:cNvGrpSpPr/>
            <p:nvPr/>
          </p:nvGrpSpPr>
          <p:grpSpPr>
            <a:xfrm>
              <a:off x="322331" y="3372202"/>
              <a:ext cx="5213289" cy="1440000"/>
              <a:chOff x="322331" y="3372202"/>
              <a:chExt cx="5213289" cy="1440000"/>
            </a:xfrm>
          </p:grpSpPr>
          <p:sp>
            <p:nvSpPr>
              <p:cNvPr id="50" name="Oval 49"/>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TextBox 50"/>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48" name="Oval 47"/>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9" name="Group 38"/>
            <p:cNvGrpSpPr/>
            <p:nvPr/>
          </p:nvGrpSpPr>
          <p:grpSpPr>
            <a:xfrm>
              <a:off x="2142669" y="3372180"/>
              <a:ext cx="6744187" cy="1453694"/>
              <a:chOff x="2142669" y="3372180"/>
              <a:chExt cx="6744187" cy="1453694"/>
            </a:xfrm>
          </p:grpSpPr>
          <p:sp>
            <p:nvSpPr>
              <p:cNvPr id="46" name="Oval 45"/>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TextBox 46"/>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40" name="Group 39"/>
            <p:cNvGrpSpPr/>
            <p:nvPr/>
          </p:nvGrpSpPr>
          <p:grpSpPr>
            <a:xfrm>
              <a:off x="3963007" y="3372180"/>
              <a:ext cx="6482711" cy="1440000"/>
              <a:chOff x="3963007" y="3372180"/>
              <a:chExt cx="6482711" cy="1440000"/>
            </a:xfrm>
          </p:grpSpPr>
          <p:sp>
            <p:nvSpPr>
              <p:cNvPr id="44" name="Oval 43"/>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TextBox 44"/>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41" name="Group 40"/>
            <p:cNvGrpSpPr/>
            <p:nvPr/>
          </p:nvGrpSpPr>
          <p:grpSpPr>
            <a:xfrm>
              <a:off x="5656635" y="3372180"/>
              <a:ext cx="6401257" cy="1440000"/>
              <a:chOff x="5656635" y="3372180"/>
              <a:chExt cx="6401257" cy="1440000"/>
            </a:xfrm>
          </p:grpSpPr>
          <p:sp>
            <p:nvSpPr>
              <p:cNvPr id="42" name="Oval 41"/>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TextBox 42"/>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61" name="TextBox 60"/>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62" name="TextBox 61"/>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63" name="TextBox 62"/>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5916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cxnSp>
        <p:nvCxnSpPr>
          <p:cNvPr id="6" name="Straight Connector 5"/>
          <p:cNvCxnSpPr/>
          <p:nvPr/>
        </p:nvCxnSpPr>
        <p:spPr>
          <a:xfrm flipV="1">
            <a:off x="1153218" y="2725761"/>
            <a:ext cx="0" cy="903987"/>
          </a:xfrm>
          <a:prstGeom prst="line">
            <a:avLst/>
          </a:prstGeom>
          <a:noFill/>
          <a:ln w="6350" cap="flat" cmpd="sng" algn="ctr">
            <a:solidFill>
              <a:schemeClr val="tx1"/>
            </a:solidFill>
            <a:prstDash val="solid"/>
            <a:miter lim="800000"/>
          </a:ln>
          <a:effectLst/>
        </p:spPr>
      </p:cxnSp>
      <p:cxnSp>
        <p:nvCxnSpPr>
          <p:cNvPr id="7" name="Straight Connector 6"/>
          <p:cNvCxnSpPr/>
          <p:nvPr/>
        </p:nvCxnSpPr>
        <p:spPr>
          <a:xfrm>
            <a:off x="361913" y="2725761"/>
            <a:ext cx="1728313" cy="0"/>
          </a:xfrm>
          <a:prstGeom prst="line">
            <a:avLst/>
          </a:prstGeom>
          <a:noFill/>
          <a:ln w="6350" cap="flat" cmpd="sng" algn="ctr">
            <a:solidFill>
              <a:schemeClr val="tx1"/>
            </a:solidFill>
            <a:prstDash val="solid"/>
            <a:miter lim="800000"/>
          </a:ln>
          <a:effectLst/>
        </p:spPr>
      </p:cxnSp>
      <p:sp>
        <p:nvSpPr>
          <p:cNvPr id="8" name="Rectangle 7"/>
          <p:cNvSpPr/>
          <p:nvPr/>
        </p:nvSpPr>
        <p:spPr>
          <a:xfrm flipH="1">
            <a:off x="361913" y="1409851"/>
            <a:ext cx="2253455" cy="152349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BADB0A"/>
                </a:solidFill>
                <a:effectLst/>
                <a:uLnTx/>
                <a:uFillTx/>
                <a:cs typeface="Arial" pitchFamily="34" charset="0"/>
              </a:rPr>
              <a:t>PLAN</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Source Control</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a:t>
            </a: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 Feedback</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Kanban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Bug Tracking</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9" name="Rectangle 8"/>
          <p:cNvSpPr/>
          <p:nvPr/>
        </p:nvSpPr>
        <p:spPr>
          <a:xfrm flipH="1">
            <a:off x="2124702" y="5735186"/>
            <a:ext cx="2253455" cy="33239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cxnSp>
        <p:nvCxnSpPr>
          <p:cNvPr id="11" name="Straight Connector 10"/>
          <p:cNvCxnSpPr/>
          <p:nvPr/>
        </p:nvCxnSpPr>
        <p:spPr>
          <a:xfrm flipV="1">
            <a:off x="4743490" y="3046957"/>
            <a:ext cx="0" cy="903987"/>
          </a:xfrm>
          <a:prstGeom prst="line">
            <a:avLst/>
          </a:prstGeom>
          <a:noFill/>
          <a:ln w="6350" cap="flat" cmpd="sng" algn="ctr">
            <a:solidFill>
              <a:schemeClr val="tx1"/>
            </a:solidFill>
            <a:prstDash val="solid"/>
            <a:miter lim="800000"/>
          </a:ln>
          <a:effectLst/>
        </p:spPr>
      </p:cxnSp>
      <p:cxnSp>
        <p:nvCxnSpPr>
          <p:cNvPr id="12" name="Straight Connector 11"/>
          <p:cNvCxnSpPr/>
          <p:nvPr/>
        </p:nvCxnSpPr>
        <p:spPr>
          <a:xfrm>
            <a:off x="3952185" y="3046957"/>
            <a:ext cx="1983517" cy="0"/>
          </a:xfrm>
          <a:prstGeom prst="line">
            <a:avLst/>
          </a:prstGeom>
          <a:noFill/>
          <a:ln w="6350" cap="flat" cmpd="sng" algn="ctr">
            <a:solidFill>
              <a:schemeClr val="tx1"/>
            </a:solidFill>
            <a:prstDash val="solid"/>
            <a:miter lim="800000"/>
          </a:ln>
          <a:effectLst/>
        </p:spPr>
      </p:cxnSp>
      <p:sp>
        <p:nvSpPr>
          <p:cNvPr id="13" name="Rectangle 12"/>
          <p:cNvSpPr/>
          <p:nvPr/>
        </p:nvSpPr>
        <p:spPr>
          <a:xfrm flipH="1">
            <a:off x="3875233" y="1314390"/>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TEST</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defTabSz="914400">
              <a:lnSpc>
                <a:spcPct val="130000"/>
              </a:lnSpc>
              <a:defRPr/>
            </a:pPr>
            <a:r>
              <a:rPr lang="en-US" sz="1200" kern="0" spc="-70" dirty="0">
                <a:solidFill>
                  <a:srgbClr val="FFFFFF"/>
                </a:solidFill>
                <a:ea typeface="Calibri" panose="020F0502020204030204" pitchFamily="34" charset="0"/>
                <a:cs typeface="Arial" panose="020B0604020202020204" pitchFamily="34" charset="0"/>
              </a:rPr>
              <a:t>Application Performance  Management</a:t>
            </a: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b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p:txBody>
      </p:sp>
      <p:cxnSp>
        <p:nvCxnSpPr>
          <p:cNvPr id="15" name="Straight Connector 14"/>
          <p:cNvCxnSpPr/>
          <p:nvPr/>
        </p:nvCxnSpPr>
        <p:spPr>
          <a:xfrm>
            <a:off x="6523291" y="4275818"/>
            <a:ext cx="0" cy="903987"/>
          </a:xfrm>
          <a:prstGeom prst="line">
            <a:avLst/>
          </a:prstGeom>
          <a:noFill/>
          <a:ln w="6350" cap="flat" cmpd="sng" algn="ctr">
            <a:solidFill>
              <a:schemeClr val="tx1"/>
            </a:solidFill>
            <a:prstDash val="solid"/>
            <a:miter lim="800000"/>
          </a:ln>
          <a:effectLst/>
        </p:spPr>
      </p:cxnSp>
      <p:cxnSp>
        <p:nvCxnSpPr>
          <p:cNvPr id="16" name="Straight Connector 15"/>
          <p:cNvCxnSpPr/>
          <p:nvPr/>
        </p:nvCxnSpPr>
        <p:spPr>
          <a:xfrm flipV="1">
            <a:off x="5731986" y="5179805"/>
            <a:ext cx="1983517" cy="0"/>
          </a:xfrm>
          <a:prstGeom prst="line">
            <a:avLst/>
          </a:prstGeom>
          <a:noFill/>
          <a:ln w="6350" cap="flat" cmpd="sng" algn="ctr">
            <a:solidFill>
              <a:schemeClr val="tx1"/>
            </a:solidFill>
            <a:prstDash val="solid"/>
            <a:miter lim="800000"/>
          </a:ln>
          <a:effectLst/>
        </p:spPr>
      </p:cxnSp>
      <p:cxnSp>
        <p:nvCxnSpPr>
          <p:cNvPr id="19" name="Straight Connector 18"/>
          <p:cNvCxnSpPr/>
          <p:nvPr/>
        </p:nvCxnSpPr>
        <p:spPr>
          <a:xfrm flipV="1">
            <a:off x="8098083" y="3017927"/>
            <a:ext cx="0" cy="903987"/>
          </a:xfrm>
          <a:prstGeom prst="line">
            <a:avLst/>
          </a:prstGeom>
          <a:noFill/>
          <a:ln w="6350" cap="flat" cmpd="sng" algn="ctr">
            <a:solidFill>
              <a:schemeClr val="tx1"/>
            </a:solidFill>
            <a:prstDash val="solid"/>
            <a:miter lim="800000"/>
          </a:ln>
          <a:effectLst/>
        </p:spPr>
      </p:cxnSp>
      <p:cxnSp>
        <p:nvCxnSpPr>
          <p:cNvPr id="20" name="Straight Connector 19"/>
          <p:cNvCxnSpPr/>
          <p:nvPr/>
        </p:nvCxnSpPr>
        <p:spPr>
          <a:xfrm>
            <a:off x="7283628" y="3017927"/>
            <a:ext cx="1983517" cy="0"/>
          </a:xfrm>
          <a:prstGeom prst="line">
            <a:avLst/>
          </a:prstGeom>
          <a:noFill/>
          <a:ln w="6350" cap="flat" cmpd="sng" algn="ctr">
            <a:solidFill>
              <a:schemeClr val="tx1"/>
            </a:solidFill>
            <a:prstDash val="solid"/>
            <a:miter lim="800000"/>
          </a:ln>
          <a:effectLst/>
        </p:spPr>
      </p:cxnSp>
      <p:cxnSp>
        <p:nvCxnSpPr>
          <p:cNvPr id="23" name="Straight Connector 22"/>
          <p:cNvCxnSpPr/>
          <p:nvPr/>
        </p:nvCxnSpPr>
        <p:spPr>
          <a:xfrm>
            <a:off x="9722306" y="4171676"/>
            <a:ext cx="0" cy="903987"/>
          </a:xfrm>
          <a:prstGeom prst="line">
            <a:avLst/>
          </a:prstGeom>
          <a:noFill/>
          <a:ln w="6350" cap="flat" cmpd="sng" algn="ctr">
            <a:solidFill>
              <a:schemeClr val="tx1"/>
            </a:solidFill>
            <a:prstDash val="solid"/>
            <a:miter lim="800000"/>
          </a:ln>
          <a:effectLst/>
        </p:spPr>
      </p:cxnSp>
      <p:cxnSp>
        <p:nvCxnSpPr>
          <p:cNvPr id="24" name="Straight Connector 23"/>
          <p:cNvCxnSpPr/>
          <p:nvPr/>
        </p:nvCxnSpPr>
        <p:spPr>
          <a:xfrm>
            <a:off x="8931001" y="5075663"/>
            <a:ext cx="2499111" cy="0"/>
          </a:xfrm>
          <a:prstGeom prst="line">
            <a:avLst/>
          </a:prstGeom>
          <a:noFill/>
          <a:ln w="6350" cap="flat" cmpd="sng" algn="ctr">
            <a:solidFill>
              <a:schemeClr val="tx1"/>
            </a:solidFill>
            <a:prstDash val="solid"/>
            <a:miter lim="800000"/>
          </a:ln>
          <a:effectLst/>
        </p:spPr>
      </p:cxnSp>
      <p:cxnSp>
        <p:nvCxnSpPr>
          <p:cNvPr id="27" name="Straight Connector 26"/>
          <p:cNvCxnSpPr/>
          <p:nvPr/>
        </p:nvCxnSpPr>
        <p:spPr>
          <a:xfrm flipV="1">
            <a:off x="11320923" y="2682219"/>
            <a:ext cx="0" cy="903987"/>
          </a:xfrm>
          <a:prstGeom prst="line">
            <a:avLst/>
          </a:prstGeom>
          <a:noFill/>
          <a:ln w="6350" cap="flat" cmpd="sng" algn="ctr">
            <a:solidFill>
              <a:schemeClr val="tx1"/>
            </a:solidFill>
            <a:prstDash val="solid"/>
            <a:miter lim="800000"/>
          </a:ln>
          <a:effectLst/>
        </p:spPr>
      </p:cxnSp>
      <p:sp>
        <p:nvSpPr>
          <p:cNvPr id="28" name="Rectangle 27"/>
          <p:cNvSpPr/>
          <p:nvPr/>
        </p:nvSpPr>
        <p:spPr>
          <a:xfrm flipH="1">
            <a:off x="9861216" y="884564"/>
            <a:ext cx="2629639" cy="180972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LEARN</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7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p:txBody>
      </p:sp>
      <p:cxnSp>
        <p:nvCxnSpPr>
          <p:cNvPr id="29" name="Straight Connector 28"/>
          <p:cNvCxnSpPr/>
          <p:nvPr/>
        </p:nvCxnSpPr>
        <p:spPr>
          <a:xfrm>
            <a:off x="9884366" y="2679060"/>
            <a:ext cx="2402431" cy="0"/>
          </a:xfrm>
          <a:prstGeom prst="line">
            <a:avLst/>
          </a:prstGeom>
          <a:noFill/>
          <a:ln w="6350" cap="flat" cmpd="sng" algn="ctr">
            <a:solidFill>
              <a:schemeClr val="tx1"/>
            </a:solidFill>
            <a:prstDash val="solid"/>
            <a:miter lim="800000"/>
          </a:ln>
          <a:effectLst/>
        </p:spPr>
      </p:cxnSp>
      <p:cxnSp>
        <p:nvCxnSpPr>
          <p:cNvPr id="31" name="Straight Connector 30"/>
          <p:cNvCxnSpPr/>
          <p:nvPr/>
        </p:nvCxnSpPr>
        <p:spPr>
          <a:xfrm>
            <a:off x="2961237" y="4486604"/>
            <a:ext cx="0" cy="903987"/>
          </a:xfrm>
          <a:prstGeom prst="line">
            <a:avLst/>
          </a:prstGeom>
          <a:noFill/>
          <a:ln w="6350" cap="flat" cmpd="sng" algn="ctr">
            <a:solidFill>
              <a:schemeClr val="tx1"/>
            </a:solidFill>
            <a:prstDash val="solid"/>
            <a:miter lim="800000"/>
          </a:ln>
          <a:effectLst/>
        </p:spPr>
      </p:cxnSp>
      <p:cxnSp>
        <p:nvCxnSpPr>
          <p:cNvPr id="32" name="Straight Connector 31"/>
          <p:cNvCxnSpPr/>
          <p:nvPr/>
        </p:nvCxnSpPr>
        <p:spPr>
          <a:xfrm>
            <a:off x="2169932" y="5390591"/>
            <a:ext cx="1684304" cy="0"/>
          </a:xfrm>
          <a:prstGeom prst="line">
            <a:avLst/>
          </a:prstGeom>
          <a:noFill/>
          <a:ln w="6350" cap="flat" cmpd="sng" algn="ctr">
            <a:solidFill>
              <a:schemeClr val="tx1"/>
            </a:solidFill>
            <a:prstDash val="solid"/>
            <a:miter lim="800000"/>
          </a:ln>
          <a:effectLst/>
        </p:spPr>
      </p:cxnSp>
      <p:sp>
        <p:nvSpPr>
          <p:cNvPr id="33" name="Rectangle 32"/>
          <p:cNvSpPr/>
          <p:nvPr/>
        </p:nvSpPr>
        <p:spPr>
          <a:xfrm flipH="1">
            <a:off x="2169932" y="5119338"/>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APP</a:t>
            </a:r>
            <a:endParaRPr kumimoji="0" lang="en-US" sz="1200" b="0" i="0" u="none" strike="noStrike" kern="0" cap="none" spc="0" normalizeH="0" baseline="0" noProof="0" dirty="0">
              <a:ln>
                <a:noFill/>
              </a:ln>
              <a:solidFill>
                <a:srgbClr val="0093E2"/>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Code Review</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Technical Debt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p:txBody>
      </p:sp>
      <p:sp>
        <p:nvSpPr>
          <p:cNvPr id="56" name="Rectangle 55"/>
          <p:cNvSpPr/>
          <p:nvPr/>
        </p:nvSpPr>
        <p:spPr>
          <a:xfrm flipH="1">
            <a:off x="5731986" y="5206504"/>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iNFRA</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Automated </a:t>
            </a:r>
            <a:r>
              <a:rPr lang="en-US" sz="1200" kern="0" dirty="0" err="1">
                <a:solidFill>
                  <a:srgbClr val="FFFFFF"/>
                </a:solidFill>
                <a:ea typeface="Calibri" panose="020F0502020204030204" pitchFamily="34" charset="0"/>
                <a:cs typeface="Arial" panose="020B0604020202020204" pitchFamily="34" charset="0"/>
              </a:rPr>
              <a:t>Enviornment</a:t>
            </a:r>
            <a:r>
              <a:rPr lang="en-US" sz="1200" kern="0" dirty="0">
                <a:solidFill>
                  <a:srgbClr val="FFFFFF"/>
                </a:solidFill>
                <a:ea typeface="Calibri" panose="020F0502020204030204" pitchFamily="34" charset="0"/>
                <a:cs typeface="Arial" panose="020B0604020202020204" pitchFamily="34" charset="0"/>
              </a:rPr>
              <a:t> De Provision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Self Service </a:t>
            </a:r>
            <a:r>
              <a:rPr lang="en-US" sz="1200" kern="0" dirty="0" err="1">
                <a:solidFill>
                  <a:srgbClr val="FFFFFF"/>
                </a:solidFill>
                <a:ea typeface="Calibri" panose="020F0502020204030204" pitchFamily="34" charset="0"/>
                <a:cs typeface="Arial" panose="020B0604020202020204" pitchFamily="34" charset="0"/>
              </a:rPr>
              <a:t>Enviornment</a:t>
            </a:r>
            <a:endParaRPr lang="en-US" sz="1200" kern="0" dirty="0">
              <a:solidFill>
                <a:srgbClr val="FFFFFF"/>
              </a:solidFill>
              <a:ea typeface="Calibri" panose="020F0502020204030204" pitchFamily="34" charset="0"/>
              <a:cs typeface="Arial" panose="020B0604020202020204" pitchFamily="34" charset="0"/>
            </a:endParaRPr>
          </a:p>
          <a:p>
            <a:pPr lvl="0" defTabSz="914400">
              <a:lnSpc>
                <a:spcPct val="130000"/>
              </a:lnSpc>
              <a:defRPr/>
            </a:pPr>
            <a:r>
              <a:rPr lang="en-US" sz="1200" kern="0" dirty="0" err="1">
                <a:solidFill>
                  <a:srgbClr val="FFFFFF"/>
                </a:solidFill>
                <a:ea typeface="Calibri" panose="020F0502020204030204" pitchFamily="34" charset="0"/>
                <a:cs typeface="Arial" panose="020B0604020202020204" pitchFamily="34" charset="0"/>
              </a:rPr>
              <a:t>Auotmated</a:t>
            </a:r>
            <a:r>
              <a:rPr lang="en-US" sz="1200" kern="0" dirty="0">
                <a:solidFill>
                  <a:srgbClr val="FFFFFF"/>
                </a:solidFill>
                <a:ea typeface="Calibri" panose="020F0502020204030204" pitchFamily="34" charset="0"/>
                <a:cs typeface="Arial" panose="020B0604020202020204" pitchFamily="34" charset="0"/>
              </a:rPr>
              <a:t> Recovery</a:t>
            </a:r>
          </a:p>
        </p:txBody>
      </p:sp>
      <p:sp>
        <p:nvSpPr>
          <p:cNvPr id="57" name="Rectangle 56"/>
          <p:cNvSpPr/>
          <p:nvPr/>
        </p:nvSpPr>
        <p:spPr>
          <a:xfrm flipH="1">
            <a:off x="7275146" y="1765419"/>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1000" b="1" kern="0" spc="200" dirty="0">
                <a:solidFill>
                  <a:srgbClr val="BADB0A"/>
                </a:solidFill>
                <a:cs typeface="Arial" pitchFamily="34" charset="0"/>
              </a:rPr>
              <a:t>APPROVE</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Measurement</a:t>
            </a:r>
          </a:p>
        </p:txBody>
      </p:sp>
      <p:sp>
        <p:nvSpPr>
          <p:cNvPr id="58" name="Rectangle 57"/>
          <p:cNvSpPr/>
          <p:nvPr/>
        </p:nvSpPr>
        <p:spPr>
          <a:xfrm flipH="1">
            <a:off x="8931001" y="5106816"/>
            <a:ext cx="3074355" cy="248375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MONITOR</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Testing in Production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Usage Monitoring</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User Telemetry</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grpSp>
        <p:nvGrpSpPr>
          <p:cNvPr id="59" name="Group 58"/>
          <p:cNvGrpSpPr/>
          <p:nvPr/>
        </p:nvGrpSpPr>
        <p:grpSpPr>
          <a:xfrm>
            <a:off x="322331" y="3363153"/>
            <a:ext cx="11735561" cy="1462721"/>
            <a:chOff x="322331" y="3363153"/>
            <a:chExt cx="11735561" cy="1462721"/>
          </a:xfrm>
        </p:grpSpPr>
        <p:sp>
          <p:nvSpPr>
            <p:cNvPr id="60" name="Oval 59"/>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Oval 60"/>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2" name="Group 61"/>
            <p:cNvGrpSpPr/>
            <p:nvPr/>
          </p:nvGrpSpPr>
          <p:grpSpPr>
            <a:xfrm>
              <a:off x="322331" y="3372202"/>
              <a:ext cx="5213289" cy="1440000"/>
              <a:chOff x="322331" y="3372202"/>
              <a:chExt cx="5213289" cy="1440000"/>
            </a:xfrm>
          </p:grpSpPr>
          <p:sp>
            <p:nvSpPr>
              <p:cNvPr id="73" name="Oval 72"/>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TextBox 73"/>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63" name="Oval 62"/>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p:cNvGrpSpPr/>
            <p:nvPr/>
          </p:nvGrpSpPr>
          <p:grpSpPr>
            <a:xfrm>
              <a:off x="2142669" y="3372180"/>
              <a:ext cx="6744187" cy="1453694"/>
              <a:chOff x="2142669" y="3372180"/>
              <a:chExt cx="6744187" cy="1453694"/>
            </a:xfrm>
          </p:grpSpPr>
          <p:sp>
            <p:nvSpPr>
              <p:cNvPr id="71" name="Oval 70"/>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TextBox 71"/>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65" name="Group 64"/>
            <p:cNvGrpSpPr/>
            <p:nvPr/>
          </p:nvGrpSpPr>
          <p:grpSpPr>
            <a:xfrm>
              <a:off x="3963007" y="3372180"/>
              <a:ext cx="6482711" cy="1440000"/>
              <a:chOff x="3963007" y="3372180"/>
              <a:chExt cx="6482711" cy="1440000"/>
            </a:xfrm>
          </p:grpSpPr>
          <p:sp>
            <p:nvSpPr>
              <p:cNvPr id="69" name="Oval 68"/>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TextBox 69"/>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66" name="Group 65"/>
            <p:cNvGrpSpPr/>
            <p:nvPr/>
          </p:nvGrpSpPr>
          <p:grpSpPr>
            <a:xfrm>
              <a:off x="5656635" y="3372180"/>
              <a:ext cx="6401257" cy="1440000"/>
              <a:chOff x="5656635" y="3372180"/>
              <a:chExt cx="6401257" cy="1440000"/>
            </a:xfrm>
          </p:grpSpPr>
          <p:sp>
            <p:nvSpPr>
              <p:cNvPr id="67" name="Oval 66"/>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TextBox 67"/>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75" name="TextBox 74"/>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76" name="TextBox 75"/>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77" name="TextBox 76"/>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4754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31084FF4-C6C7-469E-B11D-A1779D6278C6}" vid="{548CB2A8-500E-4ADC-8902-CF6831EAADC0}"/>
    </a:ext>
  </a:extLst>
</a:theme>
</file>

<file path=ppt/theme/theme2.xml><?xml version="1.0" encoding="utf-8"?>
<a:theme xmlns:a="http://schemas.openxmlformats.org/drawingml/2006/main" name="1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3.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751B351F-61D3-47CA-8C68-BB3586B7C480}"/>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6.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4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7368FD29E5FFA49805C66C8261AA928" ma:contentTypeVersion="5" ma:contentTypeDescription="Create a new document." ma:contentTypeScope="" ma:versionID="70fcd3286c5a81801ac200db3dfcee88">
  <xsd:schema xmlns:xsd="http://www.w3.org/2001/XMLSchema" xmlns:xs="http://www.w3.org/2001/XMLSchema" xmlns:p="http://schemas.microsoft.com/office/2006/metadata/properties" xmlns:ns1="http://schemas.microsoft.com/sharepoint/v3" xmlns:ns3="f9daf949-4c21-42d7-abd9-58188759ed59" targetNamespace="http://schemas.microsoft.com/office/2006/metadata/properties" ma:root="true" ma:fieldsID="156fcb63ed65d3a44b23ea46e6228f4f" ns1:_="" ns3:_="">
    <xsd:import namespace="http://schemas.microsoft.com/sharepoint/v3"/>
    <xsd:import namespace="f9daf949-4c21-42d7-abd9-58188759ed59"/>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daf949-4c21-42d7-abd9-58188759ed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1FCD0F-3337-4570-88BF-1BBF333FB1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daf949-4c21-42d7-abd9-58188759ed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f9daf949-4c21-42d7-abd9-58188759ed59"/>
    <ds:schemaRef ds:uri="http://schemas.openxmlformats.org/package/2006/metadata/core-properties"/>
    <ds:schemaRef ds:uri="http://purl.org/dc/elements/1.1/"/>
    <ds:schemaRef ds:uri="http://www.w3.org/XML/1998/namespace"/>
    <ds:schemaRef ds:uri="http://schemas.microsoft.com/office/infopath/2007/PartnerControls"/>
    <ds:schemaRef ds:uri="http://schemas.microsoft.com/office/2006/metadata/properties"/>
    <ds:schemaRef ds:uri="http://purl.org/dc/terms/"/>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S4_Q1_FY16_Light_Template</Template>
  <TotalTime>3310</TotalTime>
  <Words>2045</Words>
  <Application>Microsoft Office PowerPoint</Application>
  <PresentationFormat>Custom</PresentationFormat>
  <Paragraphs>314</Paragraphs>
  <Slides>14</Slides>
  <Notes>14</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14</vt:i4>
      </vt:variant>
    </vt:vector>
  </HeadingPairs>
  <TitlesOfParts>
    <vt:vector size="34" baseType="lpstr">
      <vt:lpstr>ＭＳ Ｐゴシック</vt:lpstr>
      <vt:lpstr>Arial</vt:lpstr>
      <vt:lpstr>Calibri</vt:lpstr>
      <vt:lpstr>Cambria</vt:lpstr>
      <vt:lpstr>Consolas</vt:lpstr>
      <vt:lpstr>ＭＳ 明朝</vt:lpstr>
      <vt:lpstr>Segoe Pro</vt:lpstr>
      <vt:lpstr>Segoe UI</vt:lpstr>
      <vt:lpstr>Segoe UI Light</vt:lpstr>
      <vt:lpstr>Segoe UI Semibold</vt:lpstr>
      <vt:lpstr>Segoe UI Semilight</vt:lpstr>
      <vt:lpstr>Times New Roman</vt:lpstr>
      <vt:lpstr>Wingdings</vt:lpstr>
      <vt:lpstr>5-30664_S4_Q1_FY16_Light_Template</vt:lpstr>
      <vt:lpstr>1_5-30664_S4_Q1_FY16_Light_Template</vt:lpstr>
      <vt:lpstr>2_5-30664_S4_Q1_FY16_Light_Template</vt:lpstr>
      <vt:lpstr>2_MSVID_White_16x9_2012-08-18</vt:lpstr>
      <vt:lpstr>1_5-30712_S4_Q3_FY16_Dark_Template</vt:lpstr>
      <vt:lpstr>3_MSVID_White_16x9_2012-08-18</vt:lpstr>
      <vt:lpstr>4_MSVID_White_16x9_2012-08-18</vt:lpstr>
      <vt:lpstr>10 steps to DevOps Part 4: Continuous deployment  </vt:lpstr>
      <vt:lpstr>Every app  Every Developer  Every Platform</vt:lpstr>
      <vt:lpstr>Software delivery challenges</vt:lpstr>
      <vt:lpstr>How Microsoft can help</vt:lpstr>
      <vt:lpstr>DevOps: the three components</vt:lpstr>
      <vt:lpstr>DevOps</vt:lpstr>
      <vt:lpstr>Visual Studio Enterprise – the tool for DevOps</vt:lpstr>
      <vt:lpstr>PowerPoint Presentation</vt:lpstr>
      <vt:lpstr>PowerPoint Presentation</vt:lpstr>
      <vt:lpstr>Dev Ops Skill Katas</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a DevOps Culture with Visual Studio Enterprise</dc:title>
  <dc:subject>S4 Solutions Specialist Summit</dc:subject>
  <dc:creator>Shows</dc:creator>
  <cp:keywords>S4 Solutions Specialist Summit</cp:keywords>
  <dc:description>Template: Mitchell Derrey, Silver Fox Productions
Formatting: 
Audience Type:</dc:description>
  <cp:lastModifiedBy>James Tramel</cp:lastModifiedBy>
  <cp:revision>77</cp:revision>
  <dcterms:created xsi:type="dcterms:W3CDTF">2015-07-26T21:41:15Z</dcterms:created>
  <dcterms:modified xsi:type="dcterms:W3CDTF">2016-10-31T13:51:55Z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183;#Hyatt Regency Bellevue|2e1bad98-48c3-407f-8203-258b1eb26eb9</vt:lpwstr>
  </property>
  <property fmtid="{D5CDD505-2E9C-101B-9397-08002B2CF9AE}" pid="6" name="Track">
    <vt:lpwstr/>
  </property>
  <property fmtid="{D5CDD505-2E9C-101B-9397-08002B2CF9AE}" pid="7" name="Event Location">
    <vt:lpwstr>30;#Bellevue|123dcbfb-36f6-4493-90d9-6b60fd95daf2</vt:lpwstr>
  </property>
  <property fmtid="{D5CDD505-2E9C-101B-9397-08002B2CF9AE}" pid="8" name="Campaign">
    <vt:lpwstr/>
  </property>
  <property fmtid="{D5CDD505-2E9C-101B-9397-08002B2CF9AE}" pid="9" name="IsMyDocuments">
    <vt:bool>true</vt:bool>
  </property>
  <property fmtid="{D5CDD505-2E9C-101B-9397-08002B2CF9AE}" pid="10" name="Audience1">
    <vt:lpwstr/>
  </property>
  <property fmtid="{D5CDD505-2E9C-101B-9397-08002B2CF9AE}" pid="11" name="Event Name">
    <vt:lpwstr>182;#Solution Specialist Sales Summit|66567d53-d3fe-4f1b-8582-d9689d0afd92</vt:lpwstr>
  </property>
  <property fmtid="{D5CDD505-2E9C-101B-9397-08002B2CF9AE}" pid="12" name="ContentTypeId">
    <vt:lpwstr>0x010100E7368FD29E5FFA49805C66C8261AA928</vt:lpwstr>
  </property>
  <property fmtid="{D5CDD505-2E9C-101B-9397-08002B2CF9AE}" pid="13" name="TaxKeyword">
    <vt:lpwstr>167;#S4 Solutions Specialist Summit|d9b60951-340d-42d0-8bd2-e03149d04f07</vt:lpwstr>
  </property>
  <property fmtid="{D5CDD505-2E9C-101B-9397-08002B2CF9AE}" pid="14" name="TaxCatchAll">
    <vt:lpwstr>167;#S4 Solutions Specialist Summit</vt:lpwstr>
  </property>
  <property fmtid="{D5CDD505-2E9C-101B-9397-08002B2CF9AE}" pid="15" name="TaxKeywordTaxHTField">
    <vt:lpwstr>S4 Solutions Specialist Summit|d9b60951-340d-42d0-8bd2-e03149d04f07</vt:lpwstr>
  </property>
</Properties>
</file>